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76" r:id="rId2"/>
    <p:sldId id="279" r:id="rId3"/>
    <p:sldId id="350" r:id="rId4"/>
    <p:sldId id="351" r:id="rId5"/>
    <p:sldId id="352" r:id="rId6"/>
    <p:sldId id="353" r:id="rId7"/>
    <p:sldId id="354" r:id="rId8"/>
    <p:sldId id="355" r:id="rId9"/>
    <p:sldId id="356" r:id="rId10"/>
    <p:sldId id="357" r:id="rId11"/>
    <p:sldId id="358" r:id="rId12"/>
    <p:sldId id="360" r:id="rId13"/>
    <p:sldId id="361" r:id="rId14"/>
    <p:sldId id="397" r:id="rId15"/>
    <p:sldId id="375" r:id="rId16"/>
    <p:sldId id="376" r:id="rId17"/>
    <p:sldId id="377" r:id="rId18"/>
    <p:sldId id="378" r:id="rId19"/>
    <p:sldId id="379" r:id="rId20"/>
    <p:sldId id="380" r:id="rId21"/>
    <p:sldId id="381" r:id="rId22"/>
    <p:sldId id="373"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57"/>
            <p14:sldId id="358"/>
            <p14:sldId id="360"/>
            <p14:sldId id="361"/>
            <p14:sldId id="397"/>
            <p14:sldId id="375"/>
            <p14:sldId id="376"/>
            <p14:sldId id="377"/>
            <p14:sldId id="378"/>
            <p14:sldId id="379"/>
            <p14:sldId id="380"/>
            <p14:sldId id="381"/>
            <p14:sldId id="373"/>
            <p14:sldId id="382"/>
            <p14:sldId id="383"/>
            <p14:sldId id="384"/>
            <p14:sldId id="385"/>
            <p14:sldId id="386"/>
            <p14:sldId id="387"/>
            <p14:sldId id="388"/>
            <p14:sldId id="389"/>
            <p14:sldId id="390"/>
            <p14:sldId id="391"/>
            <p14:sldId id="392"/>
            <p14:sldId id="393"/>
          </p14:sldIdLst>
        </p14:section>
        <p14:section name="Untitled Section" id="{88E93331-15B1-4250-805A-C2B36FF8963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varScale="1">
        <p:scale>
          <a:sx n="72" d="100"/>
          <a:sy n="72" d="100"/>
        </p:scale>
        <p:origin x="95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2693" y="475"/>
      </p:cViewPr>
      <p:guideLst>
        <p:guide orient="horz" pos="2880"/>
        <p:guide pos="2160"/>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51ED4E7-BB82-434B-886E-D6E16A06957A}" type="datetimeFigureOut">
              <a:rPr lang="en-CA" smtClean="0"/>
              <a:t>2026-05-26</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Judges should be on the dog’s side when judging – not to give it an easy pass – but to bring out the best that dog has to offer on that day.  </a:t>
            </a:r>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495026"/>
          </a:xfrm>
        </p:spPr>
        <p:txBody>
          <a:bodyPr/>
          <a:lstStyle/>
          <a:p>
            <a:pPr marL="342900" lvl="1">
              <a:buClr>
                <a:schemeClr val="accent1"/>
              </a:buClr>
            </a:pPr>
            <a:r>
              <a:rPr lang="en-CA" dirty="0"/>
              <a:t>Judges should decide on division of duties such as:</a:t>
            </a:r>
          </a:p>
          <a:p>
            <a:pPr marL="685800" lvl="1" indent="-342900">
              <a:buClr>
                <a:schemeClr val="accent1"/>
              </a:buClr>
              <a:buFontTx/>
              <a:buChar char="-"/>
            </a:pPr>
            <a:r>
              <a:rPr lang="en-CA" dirty="0"/>
              <a:t>Calling for the shot </a:t>
            </a:r>
          </a:p>
          <a:p>
            <a:pPr marL="685800" lvl="1" indent="-342900">
              <a:buClr>
                <a:schemeClr val="accent1"/>
              </a:buClr>
              <a:buFontTx/>
              <a:buChar char="-"/>
            </a:pPr>
            <a:r>
              <a:rPr lang="en-CA" dirty="0"/>
              <a:t>Taking birds from the handlers</a:t>
            </a:r>
          </a:p>
          <a:p>
            <a:pPr marL="685800" lvl="1" indent="-342900">
              <a:buClr>
                <a:schemeClr val="accent1"/>
              </a:buClr>
              <a:buFontTx/>
              <a:buChar char="-"/>
              <a:defRPr/>
            </a:pPr>
            <a:r>
              <a:rPr lang="en-CA" dirty="0"/>
              <a:t>Monitoring honour dogs, etc. </a:t>
            </a:r>
          </a:p>
          <a:p>
            <a:pPr marL="685800" lvl="1" indent="-342900">
              <a:buClr>
                <a:schemeClr val="accent1"/>
              </a:buClr>
              <a:buFontTx/>
              <a:buChar char="-"/>
              <a:defRPr/>
            </a:pPr>
            <a:endParaRPr lang="en-CA" dirty="0"/>
          </a:p>
          <a:p>
            <a:pPr marL="342900" lvl="1">
              <a:buClr>
                <a:schemeClr val="accent1"/>
              </a:buClr>
              <a:defRPr/>
            </a:pPr>
            <a:r>
              <a:rPr lang="en-CA" dirty="0"/>
              <a:t>Judges should be clear with each other about how their test set up will influence the honouring dogs.  They should communicate clearly with each other what constitutes a break, interference with the running dog and how such circumstances should be dealt with.</a:t>
            </a:r>
          </a:p>
          <a:p>
            <a:pPr marL="685800" lvl="1" indent="-342900">
              <a:buClr>
                <a:schemeClr val="accent1"/>
              </a:buClr>
              <a:buFontTx/>
              <a:buChar char="-"/>
              <a:defRPr/>
            </a:pPr>
            <a:endParaRPr lang="en-CA" dirty="0"/>
          </a:p>
          <a:p>
            <a:pPr marL="342900" lvl="1">
              <a:buClr>
                <a:schemeClr val="accent1"/>
              </a:buClr>
              <a:defRPr/>
            </a:pPr>
            <a:r>
              <a:rPr lang="en-CA" dirty="0"/>
              <a:t>Judges should work with marshals to ensure that parking, gallery placement and traffic flow do not interfere with the test.</a:t>
            </a:r>
          </a:p>
          <a:p>
            <a:pPr marL="342900" lvl="1">
              <a:buClr>
                <a:schemeClr val="accent1"/>
              </a:buClr>
              <a:defRPr/>
            </a:pPr>
            <a:endParaRPr lang="en-CA" dirty="0"/>
          </a:p>
          <a:p>
            <a:pPr marL="342900" lvl="1">
              <a:buClr>
                <a:schemeClr val="accent1"/>
              </a:buClr>
              <a:defRPr/>
            </a:pPr>
            <a:r>
              <a:rPr lang="en-CA" dirty="0"/>
              <a:t>Agreement between judges on what constitutes a score of “0” is critical.  </a:t>
            </a:r>
          </a:p>
          <a:p>
            <a:pPr marL="342900" lvl="1">
              <a:buClr>
                <a:schemeClr val="accent1"/>
              </a:buClr>
              <a:defRPr/>
            </a:pPr>
            <a:endParaRPr lang="en-CA" dirty="0"/>
          </a:p>
          <a:p>
            <a:pPr marL="342900" lvl="1">
              <a:buClr>
                <a:schemeClr val="accent1"/>
              </a:buClr>
              <a:defRPr/>
            </a:pPr>
            <a:r>
              <a:rPr lang="en-CA" dirty="0"/>
              <a:t>Once a dog has run, it is important that judges immediately take the time to confer if either believes the dog has failed a series. </a:t>
            </a:r>
          </a:p>
          <a:p>
            <a:pPr marL="342900" lvl="1">
              <a:buClr>
                <a:schemeClr val="accent1"/>
              </a:buClr>
              <a:defRPr/>
            </a:pPr>
            <a:endParaRPr lang="en-CA" dirty="0"/>
          </a:p>
          <a:p>
            <a:pPr marL="342900" lvl="1">
              <a:buClr>
                <a:schemeClr val="accent1"/>
              </a:buClr>
              <a:defRPr/>
            </a:pPr>
            <a:r>
              <a:rPr lang="en-CA" dirty="0"/>
              <a:t>Judges should discuss resources used in a test such as the number and tasks of gunners at the gun stations, who deals with retrieved ducks, who shoots guns, etc.</a:t>
            </a:r>
          </a:p>
          <a:p>
            <a:pPr marL="342900" lvl="1">
              <a:buClr>
                <a:schemeClr val="accent1"/>
              </a:buClr>
              <a:defRPr/>
            </a:pPr>
            <a:endParaRPr lang="en-CA" dirty="0"/>
          </a:p>
          <a:p>
            <a:pPr marL="342900" lvl="1">
              <a:buClr>
                <a:schemeClr val="accent1"/>
              </a:buClr>
              <a:defRPr/>
            </a:pPr>
            <a:r>
              <a:rPr lang="en-CA" dirty="0"/>
              <a:t>Judges should be aware of and discuss time management to avoid excessive wait times and lengthy tests.</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378482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an entered dog is to be run with a bandage, the handler is expected to explain the extent of the injury and reason for the bandage before the start of the test, at which point the judges will decide whether or not to allow the dog to run.</a:t>
            </a:r>
          </a:p>
          <a:p>
            <a:endParaRPr lang="en-CA" dirty="0"/>
          </a:p>
          <a:p>
            <a:pPr>
              <a:defRPr/>
            </a:pPr>
            <a:r>
              <a:rPr lang="en-CA" dirty="0"/>
              <a:t>It can be useful to define the area of the fall to the handlers in advance; especially at the junior and senior levels.</a:t>
            </a:r>
          </a:p>
          <a:p>
            <a:pPr>
              <a:defRPr/>
            </a:pPr>
            <a:endParaRPr lang="en-CA" dirty="0"/>
          </a:p>
          <a:p>
            <a:pPr>
              <a:defRPr/>
            </a:pPr>
            <a:r>
              <a:rPr lang="en-CA" dirty="0"/>
              <a:t>It is important to ensure that all retrieved and delivered birds are examined by a judge. </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189150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332236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CA" dirty="0"/>
              <a:t>To qualify, an overall test average of 7 must be achieved and must not include an average score below 5 in any one category.  Example: A score of 9 in some categories could fail to qualify if average score in one category is below 5.</a:t>
            </a:r>
          </a:p>
          <a:p>
            <a:pPr>
              <a:defRPr/>
            </a:pPr>
            <a:endParaRPr lang="en-CA" dirty="0"/>
          </a:p>
          <a:p>
            <a:pPr>
              <a:defRPr/>
            </a:pPr>
            <a:r>
              <a:rPr lang="en-CA" dirty="0"/>
              <a:t>Possible Scoring Methods:</a:t>
            </a:r>
          </a:p>
          <a:p>
            <a:pPr>
              <a:defRPr/>
            </a:pPr>
            <a:endParaRPr lang="en-CA" dirty="0"/>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a:defRPr/>
            </a:pPr>
            <a:endParaRPr lang="en-CA" dirty="0"/>
          </a:p>
          <a:p>
            <a:pPr marL="171450" indent="-171450">
              <a:buFontTx/>
              <a:buChar char="-"/>
              <a:defRPr/>
            </a:pPr>
            <a:r>
              <a:rPr lang="en-CA" dirty="0"/>
              <a:t>A judge might want to compare the scores to grades received in school.  For example, a 5, 6 or 7 might be comparable to a passing grade of C, an 8 would be a B, etc.</a:t>
            </a:r>
          </a:p>
          <a:p>
            <a:pPr>
              <a:defRPr/>
            </a:pPr>
            <a:endParaRPr lang="en-CA" dirty="0"/>
          </a:p>
          <a:p>
            <a:pPr marL="171450" indent="-171450">
              <a:buFontTx/>
              <a:buChar char="-"/>
              <a:defRPr/>
            </a:pPr>
            <a:r>
              <a:rPr lang="en-CA" dirty="0"/>
              <a:t>Another method could begin with a perfect score of 10 and progress downward. </a:t>
            </a:r>
          </a:p>
          <a:p>
            <a:pPr>
              <a:defRPr/>
            </a:pPr>
            <a:endParaRPr lang="en-CA" dirty="0"/>
          </a:p>
          <a:p>
            <a:pPr marL="171450" indent="-171450">
              <a:buFontTx/>
              <a:buChar char="-"/>
              <a:defRPr/>
            </a:pPr>
            <a:r>
              <a:rPr lang="en-CA" dirty="0"/>
              <a:t>Judges should take time to review and check their scores with each other before their scores become final.</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a:t>Judges should compare their scores early in the test and throughout the test to see if they are relatively consistent in their numbers.</a:t>
            </a:r>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298858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322104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dirty="0"/>
              <a:t>It can be useful to define the area of the fall to the handlers in advance; especially at the Junior and Senior levels.  Since the judges should have agreed upon this already, it could be shared with the handlers.</a:t>
            </a:r>
          </a:p>
          <a:p>
            <a:endParaRPr lang="en-CA" dirty="0"/>
          </a:p>
          <a:p>
            <a:r>
              <a:rPr lang="en-CA" dirty="0"/>
              <a:t>Ability to mark does not necessarily imply pin-pointing the fall, but a dog should proceed directly to the area of the fall and establish a hunt.  A dog that misses the fall on the first cast but recognizes the depth of the area of the fall, stays in it, then quickly and systematically hunts it out has done both a creditable and an intelligent job of marking.   - 15.1.2</a:t>
            </a:r>
          </a:p>
          <a:p>
            <a:endParaRPr lang="en-CA" dirty="0"/>
          </a:p>
          <a:p>
            <a:r>
              <a:rPr lang="en-CA" dirty="0"/>
              <a:t>Marking or memory of falls is of paramount importance.  However, this does not imply that dogs which excel in marking shall not be scored lower, even to the extent of not receiving a qualifying score, for deficiencies in, or a lack of the other required abilities.</a:t>
            </a:r>
          </a:p>
          <a:p>
            <a:endParaRPr lang="en-CA" dirty="0"/>
          </a:p>
          <a:p>
            <a:r>
              <a:rPr lang="en-CA" dirty="0"/>
              <a:t>In determining the arbitrary boundaries of the area of the fall, due consideration should be given to many factors:</a:t>
            </a:r>
          </a:p>
          <a:p>
            <a:pPr marL="171450" indent="-171450">
              <a:buFont typeface="Arial" panose="020B0604020202020204" pitchFamily="34" charset="0"/>
              <a:buChar char="•"/>
            </a:pPr>
            <a:r>
              <a:rPr lang="en-CA" dirty="0"/>
              <a:t>Type, height and uniformity of cover </a:t>
            </a:r>
          </a:p>
          <a:p>
            <a:pPr marL="171450" indent="-171450">
              <a:buFont typeface="Arial" panose="020B0604020202020204" pitchFamily="34" charset="0"/>
              <a:buChar char="•"/>
            </a:pPr>
            <a:r>
              <a:rPr lang="en-CA" dirty="0"/>
              <a:t>Light conditions</a:t>
            </a:r>
          </a:p>
          <a:p>
            <a:pPr marL="171450" indent="-171450">
              <a:buFont typeface="Arial" panose="020B0604020202020204" pitchFamily="34" charset="0"/>
              <a:buChar char="•"/>
            </a:pPr>
            <a:r>
              <a:rPr lang="en-CA" dirty="0"/>
              <a:t>Wind direction and intensity</a:t>
            </a:r>
          </a:p>
          <a:p>
            <a:pPr marL="171450" indent="-171450">
              <a:buFont typeface="Arial" panose="020B0604020202020204" pitchFamily="34" charset="0"/>
              <a:buChar char="•"/>
            </a:pPr>
            <a:r>
              <a:rPr lang="en-CA" dirty="0"/>
              <a:t>Length of the various fails</a:t>
            </a:r>
          </a:p>
          <a:p>
            <a:pPr marL="171450" indent="-171450">
              <a:buFont typeface="Arial" panose="020B0604020202020204" pitchFamily="34" charset="0"/>
              <a:buChar char="•"/>
            </a:pPr>
            <a:r>
              <a:rPr lang="en-CA" dirty="0"/>
              <a:t>Location of fall (beyond a hedge, across a road, etc.)</a:t>
            </a:r>
          </a:p>
          <a:p>
            <a:pPr marL="171450" indent="-171450">
              <a:buFont typeface="Arial" panose="020B0604020202020204" pitchFamily="34" charset="0"/>
              <a:buChar char="•"/>
            </a:pPr>
            <a:r>
              <a:rPr lang="en-CA" dirty="0"/>
              <a:t>Single, multiple or 2</a:t>
            </a:r>
            <a:r>
              <a:rPr lang="en-CA" baseline="30000" dirty="0"/>
              <a:t>nd</a:t>
            </a:r>
            <a:r>
              <a:rPr lang="en-CA" dirty="0"/>
              <a:t> or 3</a:t>
            </a:r>
            <a:r>
              <a:rPr lang="en-CA" baseline="30000" dirty="0"/>
              <a:t>rd</a:t>
            </a:r>
            <a:r>
              <a:rPr lang="en-CA" dirty="0"/>
              <a:t> bird</a:t>
            </a:r>
          </a:p>
          <a:p>
            <a:pPr marL="171450" indent="-171450">
              <a:buFont typeface="Arial" panose="020B0604020202020204" pitchFamily="34" charset="0"/>
              <a:buChar char="•"/>
            </a:pPr>
            <a:endParaRPr lang="en-CA" dirty="0"/>
          </a:p>
          <a:p>
            <a:r>
              <a:rPr lang="en-CA" b="1" i="1" u="sng" dirty="0"/>
              <a:t>Discussion</a:t>
            </a:r>
            <a:r>
              <a:rPr lang="en-CA" b="1" i="1" dirty="0"/>
              <a:t> could take place at this point with regards to possible additional factors.</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dirty="0"/>
          </a:p>
        </p:txBody>
      </p:sp>
    </p:spTree>
    <p:extLst>
      <p:ext uri="{BB962C8B-B14F-4D97-AF65-F5344CB8AC3E}">
        <p14:creationId xmlns:p14="http://schemas.microsoft.com/office/powerpoint/2010/main" val="69653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Evaluations should take into consideration the distance which a dog wanders out of the area of the fall, the frequency of such wandering, the number of birds mismarked and the amount of cover disturbed in these wanderings.</a:t>
            </a:r>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414952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Under minor faults, handling “on” a mark has quotes around it to distinguish between handling “on” vs handling “to” a mark.</a:t>
            </a:r>
          </a:p>
          <a:p>
            <a:endParaRPr lang="en-CA" dirty="0"/>
          </a:p>
          <a:p>
            <a:pPr marL="171450" indent="-171450">
              <a:buFont typeface="Arial" panose="020B0604020202020204" pitchFamily="34" charset="0"/>
              <a:buChar char="•"/>
            </a:pPr>
            <a:r>
              <a:rPr lang="en-CA" dirty="0"/>
              <a:t>The distinction between “on” and “to” is based on proximity.</a:t>
            </a:r>
          </a:p>
          <a:p>
            <a:endParaRPr lang="en-CA" dirty="0"/>
          </a:p>
          <a:p>
            <a:pPr marL="171450" indent="-171450">
              <a:buFont typeface="Arial" panose="020B0604020202020204" pitchFamily="34" charset="0"/>
              <a:buChar char="•"/>
            </a:pPr>
            <a:r>
              <a:rPr lang="en-CA" dirty="0"/>
              <a:t>A classic example of handling “on” a mark is when a dog takes a good line and ends up passing the bird a couple of feet on the upwind side.  In this case, if the handler quickly whistles and handles “on” to the bird, this would be a minor fault.  The hunt test rules say that a quick handle is better than a long hunt.  When a dog puts on a big hunt and is not close to the bird and needs to be handled a longer distance, this handling “to” the mark.  Often judges are heard to say that two handles of this kind will result in a fail, so these handles should be seen as moderate faults.</a:t>
            </a:r>
          </a:p>
          <a:p>
            <a:endParaRPr lang="en-CA" dirty="0"/>
          </a:p>
          <a:p>
            <a:r>
              <a:rPr lang="en-CA" dirty="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 </a:t>
            </a:r>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10717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a:t>
            </a:r>
            <a:r>
              <a:rPr lang="en-CA" b="1" i="1" dirty="0"/>
              <a:t> could take place at this point on additional elements of style such as body language – ear and tail position.</a:t>
            </a:r>
          </a:p>
          <a:p>
            <a:endParaRPr lang="en-CA" b="1" i="1" dirty="0"/>
          </a:p>
          <a:p>
            <a:r>
              <a:rPr lang="en-CA" b="1" i="1" dirty="0"/>
              <a:t>How does speed factor into style?  For example if the dog is older or dysplastic?</a:t>
            </a:r>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116782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351010"/>
          </a:xfrm>
        </p:spPr>
        <p:txBody>
          <a:bodyPr/>
          <a:lstStyle/>
          <a:p>
            <a:pPr algn="ctr"/>
            <a:endParaRPr lang="en-CA" sz="1100"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20</a:t>
            </a:fld>
            <a:endParaRPr lang="en-CA"/>
          </a:p>
        </p:txBody>
      </p:sp>
    </p:spTree>
    <p:extLst>
      <p:ext uri="{BB962C8B-B14F-4D97-AF65-F5344CB8AC3E}">
        <p14:creationId xmlns:p14="http://schemas.microsoft.com/office/powerpoint/2010/main" val="3629791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2810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Failure to enter potentially uncomfortable circumstances – Section 12.13 – In Senior and Master failure to enter either rough cover, water, ice, mud, or any other situation involving unpleasant or difficult going for the dog, after having been told to do so several times, is sufficient cause to grade the dog “0” in perseverance.</a:t>
            </a:r>
          </a:p>
          <a:p>
            <a:endParaRPr lang="en-CA" dirty="0"/>
          </a:p>
          <a:p>
            <a:r>
              <a:rPr lang="en-CA" b="1" i="1" dirty="0"/>
              <a:t>Section 9.3.4:</a:t>
            </a:r>
          </a:p>
          <a:p>
            <a:r>
              <a:rPr lang="en-CA" b="1" i="1" dirty="0"/>
              <a:t>“Dogs that switch shall be scored “0” in perseverance and cannot receive a qualifying score.”</a:t>
            </a:r>
          </a:p>
          <a:p>
            <a:endParaRPr lang="en-CA" b="1" i="1" dirty="0"/>
          </a:p>
          <a:p>
            <a:r>
              <a:rPr lang="en-CA" b="1" i="1" u="sng" dirty="0"/>
              <a:t>Discussion </a:t>
            </a:r>
            <a:r>
              <a:rPr lang="en-CA" b="1" i="1" dirty="0"/>
              <a:t>should take place on the influence of tightness of marks on switching (first bird picked up, dog sent to second area of fall, can’t find it, goes back to first mark.  Is this a switch if marks are tight?  This should be discussed by judges before evaluations begin.</a:t>
            </a:r>
          </a:p>
          <a:p>
            <a:endParaRPr lang="en-CA" b="1" i="1" dirty="0"/>
          </a:p>
          <a:p>
            <a:r>
              <a:rPr lang="en-CA" dirty="0"/>
              <a:t>“Blinking” a bird is a failure to pick up a bird leaving it after making the find.  Judges should confer when there is a question of a dog blinking a bird.</a:t>
            </a:r>
          </a:p>
        </p:txBody>
      </p:sp>
      <p:sp>
        <p:nvSpPr>
          <p:cNvPr id="4" name="Slide Number Placeholder 3"/>
          <p:cNvSpPr>
            <a:spLocks noGrp="1"/>
          </p:cNvSpPr>
          <p:nvPr>
            <p:ph type="sldNum" sz="quarter" idx="10"/>
          </p:nvPr>
        </p:nvSpPr>
        <p:spPr/>
        <p:txBody>
          <a:bodyPr/>
          <a:lstStyle/>
          <a:p>
            <a:fld id="{0C4B30E7-2CD3-42AD-9831-CCCBCF880C6F}" type="slidenum">
              <a:rPr lang="en-CA" smtClean="0"/>
              <a:t>22</a:t>
            </a:fld>
            <a:endParaRPr lang="en-CA"/>
          </a:p>
        </p:txBody>
      </p:sp>
    </p:spTree>
    <p:extLst>
      <p:ext uri="{BB962C8B-B14F-4D97-AF65-F5344CB8AC3E}">
        <p14:creationId xmlns:p14="http://schemas.microsoft.com/office/powerpoint/2010/main" val="277852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 </a:t>
            </a:r>
            <a:r>
              <a:rPr lang="en-CA" b="1" i="1" dirty="0"/>
              <a:t>could take place on what could be defined as “extenuating circumstances” against Minor Faults on a pop.</a:t>
            </a:r>
          </a:p>
        </p:txBody>
      </p:sp>
      <p:sp>
        <p:nvSpPr>
          <p:cNvPr id="4" name="Slide Number Placeholder 3"/>
          <p:cNvSpPr>
            <a:spLocks noGrp="1"/>
          </p:cNvSpPr>
          <p:nvPr>
            <p:ph type="sldNum" sz="quarter" idx="10"/>
          </p:nvPr>
        </p:nvSpPr>
        <p:spPr/>
        <p:txBody>
          <a:bodyPr/>
          <a:lstStyle/>
          <a:p>
            <a:fld id="{0C4B30E7-2CD3-42AD-9831-CCCBCF880C6F}" type="slidenum">
              <a:rPr lang="en-CA" smtClean="0"/>
              <a:t>23</a:t>
            </a:fld>
            <a:endParaRPr lang="en-CA"/>
          </a:p>
        </p:txBody>
      </p:sp>
    </p:spTree>
    <p:extLst>
      <p:ext uri="{BB962C8B-B14F-4D97-AF65-F5344CB8AC3E}">
        <p14:creationId xmlns:p14="http://schemas.microsoft.com/office/powerpoint/2010/main" val="538178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Trainability</a:t>
            </a:r>
          </a:p>
          <a:p>
            <a:endParaRPr lang="en-CA" dirty="0"/>
          </a:p>
          <a:p>
            <a:pPr marL="171450" indent="-171450">
              <a:buFont typeface="Arial" panose="020B0604020202020204" pitchFamily="34" charset="0"/>
              <a:buChar char="•"/>
            </a:pPr>
            <a:r>
              <a:rPr lang="en-CA" dirty="0"/>
              <a:t>Trainability score will vary with both the nature of the test being scored and the extent to which a dog might be unresponsive.  Before scoring a dog lower on trainability for its failure to stop promptly at a whistle, judges should determine whether the wind, cover or the distance seriously interfered with the dog’s ability to hear its handler.  In general, the response displayed should be considered in its entirety; an occasional failure to take and hold a direction may affect a trainability score only slightly, if offset by several other very good responses.</a:t>
            </a:r>
          </a:p>
          <a:p>
            <a:endParaRPr lang="en-CA" dirty="0"/>
          </a:p>
          <a:p>
            <a:pPr marL="171450" indent="-171450">
              <a:buFont typeface="Arial" panose="020B0604020202020204" pitchFamily="34" charset="0"/>
              <a:buChar char="•"/>
            </a:pPr>
            <a:r>
              <a:rPr lang="en-CA" dirty="0"/>
              <a:t>To the extent that a dog might not receive a qualifying score, a trainability score must reflect repeated and willful disobedience of the handler’s orders.  In addition, but to a lesser extent, a trainability score must show that, after taking the proper direction, the dog did not continue on it as far as the hander desired.  Stopping voluntarily to look back for direction, in an isolated instance, may warrant a moderate or slight lowering of a trainability score, but frequent stopping can result in a zero (0) score.</a:t>
            </a:r>
          </a:p>
        </p:txBody>
      </p:sp>
      <p:sp>
        <p:nvSpPr>
          <p:cNvPr id="4" name="Slide Number Placeholder 3"/>
          <p:cNvSpPr>
            <a:spLocks noGrp="1"/>
          </p:cNvSpPr>
          <p:nvPr>
            <p:ph type="sldNum" sz="quarter" idx="10"/>
          </p:nvPr>
        </p:nvSpPr>
        <p:spPr/>
        <p:txBody>
          <a:bodyPr/>
          <a:lstStyle/>
          <a:p>
            <a:fld id="{0C4B30E7-2CD3-42AD-9831-CCCBCF880C6F}" type="slidenum">
              <a:rPr lang="en-CA" smtClean="0"/>
              <a:t>24</a:t>
            </a:fld>
            <a:endParaRPr lang="en-CA"/>
          </a:p>
        </p:txBody>
      </p:sp>
    </p:spTree>
    <p:extLst>
      <p:ext uri="{BB962C8B-B14F-4D97-AF65-F5344CB8AC3E}">
        <p14:creationId xmlns:p14="http://schemas.microsoft.com/office/powerpoint/2010/main" val="1405952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Steadiness</a:t>
            </a:r>
          </a:p>
          <a:p>
            <a:endParaRPr lang="en-CA" dirty="0"/>
          </a:p>
          <a:p>
            <a:pPr marL="171450" indent="-171450">
              <a:buFont typeface="Arial" panose="020B0604020202020204" pitchFamily="34" charset="0"/>
              <a:buChar char="•"/>
            </a:pPr>
            <a:r>
              <a:rPr lang="en-CA" dirty="0"/>
              <a:t>In a Master hunt test the handlers of the working and honouring dogs should remain silent from the time the first shot is fired until the dog is released by the judge.  </a:t>
            </a:r>
          </a:p>
          <a:p>
            <a:pPr marL="171450" indent="-171450">
              <a:buFont typeface="Arial" panose="020B0604020202020204" pitchFamily="34" charset="0"/>
              <a:buChar char="•"/>
            </a:pPr>
            <a:r>
              <a:rPr lang="en-CA" dirty="0"/>
              <a:t>However, the handler may very quietly give an occasional command to facilitate a difficult-to-see mark without incurring a penalty.  </a:t>
            </a:r>
          </a:p>
          <a:p>
            <a:pPr marL="171450" indent="-171450">
              <a:buFont typeface="Arial" panose="020B0604020202020204" pitchFamily="34" charset="0"/>
              <a:buChar char="•"/>
            </a:pPr>
            <a:r>
              <a:rPr lang="en-CA" dirty="0"/>
              <a:t>Any speaking to the dog once the first shot is fired detracts from a perfect performance and must be reflected in the trainability score.  </a:t>
            </a:r>
          </a:p>
          <a:p>
            <a:pPr marL="171450" indent="-171450">
              <a:buFont typeface="Arial" panose="020B0604020202020204" pitchFamily="34" charset="0"/>
              <a:buChar char="•"/>
            </a:pPr>
            <a:r>
              <a:rPr lang="en-CA" dirty="0"/>
              <a:t>Repeatedly speaking to the dog within one series or during more than one series indicates either an undesirable lack of steadiness or a lack of marking ability and must be scored “0”. </a:t>
            </a:r>
          </a:p>
          <a:p>
            <a:pPr marL="171450" indent="-171450">
              <a:buFont typeface="Arial" panose="020B0604020202020204" pitchFamily="34" charset="0"/>
              <a:buChar char="•"/>
            </a:pPr>
            <a:r>
              <a:rPr lang="en-CA" dirty="0"/>
              <a:t>A handler may speak quietly to his dog to prevent forward motion but repetition of this fault will necessitate a “0” in trainability.  </a:t>
            </a:r>
          </a:p>
          <a:p>
            <a:pPr marL="171450" indent="-171450">
              <a:buFont typeface="Arial" panose="020B0604020202020204" pitchFamily="34" charset="0"/>
              <a:buChar char="•"/>
            </a:pPr>
            <a:r>
              <a:rPr lang="en-CA" dirty="0"/>
              <a:t>At any time, if the judges deem the handler to be loud or intimidating, the score will be scored “0”.</a:t>
            </a:r>
          </a:p>
          <a:p>
            <a:endParaRPr lang="en-CA" dirty="0"/>
          </a:p>
          <a:p>
            <a:pPr marL="171450" indent="-171450">
              <a:buFontTx/>
              <a:buChar char="-"/>
            </a:pPr>
            <a:r>
              <a:rPr lang="en-CA" dirty="0"/>
              <a:t>Section 12.6 (c)</a:t>
            </a:r>
          </a:p>
          <a:p>
            <a:endParaRPr lang="en-CA" dirty="0"/>
          </a:p>
          <a:p>
            <a:r>
              <a:rPr lang="en-CA" b="1" i="1" u="sng" dirty="0"/>
              <a:t>Discussion</a:t>
            </a:r>
            <a:r>
              <a:rPr lang="en-CA" b="1" i="1" dirty="0"/>
              <a:t> could take place on what constitutes an allowable “controlled break” on the flush in Master.  </a:t>
            </a:r>
          </a:p>
        </p:txBody>
      </p:sp>
      <p:sp>
        <p:nvSpPr>
          <p:cNvPr id="4" name="Slide Number Placeholder 3"/>
          <p:cNvSpPr>
            <a:spLocks noGrp="1"/>
          </p:cNvSpPr>
          <p:nvPr>
            <p:ph type="sldNum" sz="quarter" idx="10"/>
          </p:nvPr>
        </p:nvSpPr>
        <p:spPr/>
        <p:txBody>
          <a:bodyPr/>
          <a:lstStyle/>
          <a:p>
            <a:fld id="{0C4B30E7-2CD3-42AD-9831-CCCBCF880C6F}" type="slidenum">
              <a:rPr lang="en-CA" smtClean="0"/>
              <a:t>25</a:t>
            </a:fld>
            <a:endParaRPr lang="en-CA"/>
          </a:p>
        </p:txBody>
      </p:sp>
    </p:spTree>
    <p:extLst>
      <p:ext uri="{BB962C8B-B14F-4D97-AF65-F5344CB8AC3E}">
        <p14:creationId xmlns:p14="http://schemas.microsoft.com/office/powerpoint/2010/main" val="1793156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26</a:t>
            </a:fld>
            <a:endParaRPr lang="en-CA"/>
          </a:p>
        </p:txBody>
      </p:sp>
    </p:spTree>
    <p:extLst>
      <p:ext uri="{BB962C8B-B14F-4D97-AF65-F5344CB8AC3E}">
        <p14:creationId xmlns:p14="http://schemas.microsoft.com/office/powerpoint/2010/main" val="374778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Control</a:t>
            </a:r>
          </a:p>
          <a:p>
            <a:endParaRPr lang="en-CA" dirty="0"/>
          </a:p>
          <a:p>
            <a:pPr marL="171450" indent="-171450">
              <a:buFont typeface="Arial" panose="020B0604020202020204" pitchFamily="34" charset="0"/>
              <a:buChar char="•"/>
            </a:pPr>
            <a:r>
              <a:rPr lang="en-CA" dirty="0"/>
              <a:t>In Senior and Master, includes walking tractably at heel, off lead, assuming and staying I n any designated position on line, as well as remaining quietly on line beside the handler after delivery of the bird.</a:t>
            </a:r>
          </a:p>
          <a:p>
            <a:pPr marL="171450" indent="-171450">
              <a:buFont typeface="Arial" panose="020B0604020202020204" pitchFamily="34" charset="0"/>
              <a:buChar char="•"/>
            </a:pPr>
            <a:r>
              <a:rPr lang="en-CA" dirty="0"/>
              <a:t>When called, a dog should return promptly to its handler.</a:t>
            </a:r>
          </a:p>
          <a:p>
            <a:pPr marL="171450" indent="-171450">
              <a:buFont typeface="Arial" panose="020B0604020202020204" pitchFamily="34" charset="0"/>
              <a:buChar char="•"/>
            </a:pPr>
            <a:r>
              <a:rPr lang="en-CA" dirty="0"/>
              <a:t>Except for extraordinary circumstances, noisy or frequent restraining of a dog on line by its handler is sufficient cause not to award a qualifying score in Senior and Master. </a:t>
            </a:r>
          </a:p>
          <a:p>
            <a:pPr marL="171450" indent="-171450">
              <a:buFont typeface="Arial" panose="020B0604020202020204" pitchFamily="34" charset="0"/>
              <a:buChar char="•"/>
            </a:pPr>
            <a:r>
              <a:rPr lang="en-CA" dirty="0"/>
              <a:t>In less flagrant instances, the trainability score should correspond to the extent that the dog might be deemed to be out of control.</a:t>
            </a:r>
          </a:p>
        </p:txBody>
      </p:sp>
      <p:sp>
        <p:nvSpPr>
          <p:cNvPr id="4" name="Slide Number Placeholder 3"/>
          <p:cNvSpPr>
            <a:spLocks noGrp="1"/>
          </p:cNvSpPr>
          <p:nvPr>
            <p:ph type="sldNum" sz="quarter" idx="10"/>
          </p:nvPr>
        </p:nvSpPr>
        <p:spPr/>
        <p:txBody>
          <a:bodyPr/>
          <a:lstStyle/>
          <a:p>
            <a:fld id="{0C4B30E7-2CD3-42AD-9831-CCCBCF880C6F}" type="slidenum">
              <a:rPr lang="en-CA" smtClean="0"/>
              <a:t>27</a:t>
            </a:fld>
            <a:endParaRPr lang="en-CA"/>
          </a:p>
        </p:txBody>
      </p:sp>
    </p:spTree>
    <p:extLst>
      <p:ext uri="{BB962C8B-B14F-4D97-AF65-F5344CB8AC3E}">
        <p14:creationId xmlns:p14="http://schemas.microsoft.com/office/powerpoint/2010/main" val="3268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845640" cy="4711050"/>
          </a:xfrm>
        </p:spPr>
        <p:txBody>
          <a:bodyPr/>
          <a:lstStyle/>
          <a:p>
            <a:r>
              <a:rPr lang="en-CA" dirty="0"/>
              <a:t> Response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 dog should respond to direction and continue on until it either makes the find, or until stopped by its handler and given a new direction.  Lower scores, even to the extent of grading a dog zero on trainability, based on a lack of response, may be the result of the following:</a:t>
            </a:r>
          </a:p>
          <a:p>
            <a:pPr marL="628650" lvl="1" indent="-171450">
              <a:buFont typeface="Arial" panose="020B0604020202020204" pitchFamily="34" charset="0"/>
              <a:buChar char="•"/>
            </a:pPr>
            <a:r>
              <a:rPr lang="en-CA" dirty="0"/>
              <a:t>Not taking the direction originally given by the handler </a:t>
            </a:r>
          </a:p>
          <a:p>
            <a:pPr marL="628650" lvl="1" indent="-171450">
              <a:buFont typeface="Arial" panose="020B0604020202020204" pitchFamily="34" charset="0"/>
              <a:buChar char="•"/>
            </a:pPr>
            <a:r>
              <a:rPr lang="en-CA" dirty="0"/>
              <a:t>Not continuing in that direction for a considerable distance </a:t>
            </a:r>
          </a:p>
          <a:p>
            <a:pPr marL="628650" lvl="1" indent="-171450">
              <a:buFont typeface="Arial" panose="020B0604020202020204" pitchFamily="34" charset="0"/>
              <a:buChar char="•"/>
            </a:pPr>
            <a:r>
              <a:rPr lang="en-CA" dirty="0"/>
              <a:t>Failure to stop promptly and popping up and looking back for direction</a:t>
            </a:r>
          </a:p>
          <a:p>
            <a:pPr marL="628650" lvl="1" indent="-171450">
              <a:buFont typeface="Arial" panose="020B0604020202020204" pitchFamily="34" charset="0"/>
              <a:buChar char="•"/>
            </a:pPr>
            <a:r>
              <a:rPr lang="en-CA" dirty="0"/>
              <a:t>Failure to stop promptly and look to the handler when signalled</a:t>
            </a:r>
          </a:p>
          <a:p>
            <a:pPr marL="628650" lvl="1" indent="-171450">
              <a:buFont typeface="Arial" panose="020B0604020202020204" pitchFamily="34" charset="0"/>
              <a:buChar char="•"/>
            </a:pPr>
            <a:r>
              <a:rPr lang="en-CA" dirty="0"/>
              <a:t>Failure to take a new direction when given</a:t>
            </a:r>
          </a:p>
          <a:p>
            <a:pPr marL="628650" lvl="1" indent="-171450">
              <a:buFont typeface="Arial" panose="020B0604020202020204" pitchFamily="34" charset="0"/>
              <a:buChar char="•"/>
            </a:pPr>
            <a:r>
              <a:rPr lang="en-CA" dirty="0"/>
              <a:t>Failure to continue in that new direction for a considerable distance</a:t>
            </a:r>
          </a:p>
          <a:p>
            <a:pPr marL="171450" indent="-171450">
              <a:buFont typeface="Arial" panose="020B0604020202020204" pitchFamily="34" charset="0"/>
              <a:buChar char="•"/>
            </a:pPr>
            <a:endParaRPr lang="en-CA" dirty="0"/>
          </a:p>
          <a:p>
            <a:r>
              <a:rPr lang="en-CA" b="1" i="1" u="sng" dirty="0"/>
              <a:t>Discuss </a:t>
            </a:r>
            <a:r>
              <a:rPr lang="en-CA" b="1" i="1" dirty="0"/>
              <a:t>how judging of Senior and Master should differ in terms of nature and number of cast refusals.</a:t>
            </a:r>
          </a:p>
          <a:p>
            <a:endParaRPr lang="en-CA" dirty="0"/>
          </a:p>
          <a:p>
            <a:r>
              <a:rPr lang="en-CA" b="1" i="1" u="sng" dirty="0"/>
              <a:t>Discuss</a:t>
            </a:r>
            <a:r>
              <a:rPr lang="en-CA" b="1" i="1" dirty="0"/>
              <a:t> what additional factors may result in lower scores or “0”.</a:t>
            </a:r>
          </a:p>
          <a:p>
            <a:endParaRPr lang="en-CA" dirty="0"/>
          </a:p>
          <a:p>
            <a:r>
              <a:rPr lang="en-CA" b="1" i="1" u="sng" dirty="0"/>
              <a:t>Discuss</a:t>
            </a:r>
            <a:r>
              <a:rPr lang="en-CA" b="1" i="1" dirty="0"/>
              <a:t> what valid mitigating circumstances could exist that result in refusals.</a:t>
            </a:r>
          </a:p>
          <a:p>
            <a:pPr marL="171450" indent="-171450">
              <a:buFont typeface="Arial" panose="020B0604020202020204" pitchFamily="34" charset="0"/>
              <a:buChar char="•"/>
            </a:pPr>
            <a:r>
              <a:rPr lang="en-CA" b="1" i="1" dirty="0"/>
              <a:t>Weather conditions can play a huge part in mitigating circumstances and some land/water that is available could cause issues.</a:t>
            </a:r>
          </a:p>
          <a:p>
            <a:pPr marL="171450" indent="-171450">
              <a:buFont typeface="Arial" panose="020B0604020202020204" pitchFamily="34" charset="0"/>
              <a:buChar char="•"/>
            </a:pPr>
            <a:r>
              <a:rPr lang="en-CA" b="1" i="1" dirty="0"/>
              <a:t>Running through splash water sometimes causes dog to not hear commands/whistles</a:t>
            </a:r>
          </a:p>
          <a:p>
            <a:pPr marL="171450" indent="-171450">
              <a:buFont typeface="Arial" panose="020B0604020202020204" pitchFamily="34" charset="0"/>
              <a:buChar char="•"/>
            </a:pPr>
            <a:endParaRPr lang="en-CA" dirty="0"/>
          </a:p>
          <a:p>
            <a:r>
              <a:rPr lang="en-CA" b="1" i="1" u="sng" dirty="0"/>
              <a:t>Discuss</a:t>
            </a:r>
            <a:r>
              <a:rPr lang="en-CA" b="1" i="1" dirty="0"/>
              <a:t> what extenuating circumstances could exist if the dog refuses, pops, stops, and looks back for direction on a blind retrieve.</a:t>
            </a:r>
          </a:p>
          <a:p>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28</a:t>
            </a:fld>
            <a:endParaRPr lang="en-CA"/>
          </a:p>
        </p:txBody>
      </p:sp>
    </p:spTree>
    <p:extLst>
      <p:ext uri="{BB962C8B-B14F-4D97-AF65-F5344CB8AC3E}">
        <p14:creationId xmlns:p14="http://schemas.microsoft.com/office/powerpoint/2010/main" val="298456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r>
              <a:rPr lang="en-CA" dirty="0"/>
              <a:t>Delivery</a:t>
            </a:r>
          </a:p>
          <a:p>
            <a:endParaRPr lang="en-CA" dirty="0"/>
          </a:p>
          <a:p>
            <a:pPr marL="171450" indent="-171450">
              <a:buFont typeface="Arial" panose="020B0604020202020204" pitchFamily="34" charset="0"/>
              <a:buChar char="•"/>
            </a:pPr>
            <a:r>
              <a:rPr lang="en-CA" dirty="0"/>
              <a:t>A dog should not drop the bird before delivering it and should not freeze, or be unwilling to give it up.  </a:t>
            </a:r>
          </a:p>
          <a:p>
            <a:pPr marL="171450" indent="-171450">
              <a:buFont typeface="Arial" panose="020B0604020202020204" pitchFamily="34" charset="0"/>
              <a:buChar char="•"/>
            </a:pPr>
            <a:r>
              <a:rPr lang="en-CA" dirty="0"/>
              <a:t>A dog should not jump after the bird once the handler has taken it.  </a:t>
            </a:r>
          </a:p>
          <a:p>
            <a:pPr marL="171450" indent="-171450">
              <a:buFont typeface="Arial" panose="020B0604020202020204" pitchFamily="34" charset="0"/>
              <a:buChar char="•"/>
            </a:pPr>
            <a:r>
              <a:rPr lang="en-CA" dirty="0"/>
              <a:t>A faulty delivery may, depending on the nature of the test, range from a slight lowering of the trainability score for an isolated offense, to the withholding of a qualifying score for a severe freeze or “hard mouth”.</a:t>
            </a:r>
          </a:p>
        </p:txBody>
      </p:sp>
      <p:sp>
        <p:nvSpPr>
          <p:cNvPr id="4" name="Slide Number Placeholder 3"/>
          <p:cNvSpPr>
            <a:spLocks noGrp="1"/>
          </p:cNvSpPr>
          <p:nvPr>
            <p:ph type="sldNum" sz="quarter" idx="10"/>
          </p:nvPr>
        </p:nvSpPr>
        <p:spPr/>
        <p:txBody>
          <a:bodyPr/>
          <a:lstStyle/>
          <a:p>
            <a:fld id="{0C4B30E7-2CD3-42AD-9831-CCCBCF880C6F}" type="slidenum">
              <a:rPr lang="en-CA" smtClean="0"/>
              <a:t>29</a:t>
            </a:fld>
            <a:endParaRPr lang="en-CA"/>
          </a:p>
        </p:txBody>
      </p:sp>
    </p:spTree>
    <p:extLst>
      <p:ext uri="{BB962C8B-B14F-4D97-AF65-F5344CB8AC3E}">
        <p14:creationId xmlns:p14="http://schemas.microsoft.com/office/powerpoint/2010/main" val="166999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32</a:t>
            </a:fld>
            <a:endParaRPr lang="en-CA"/>
          </a:p>
        </p:txBody>
      </p:sp>
    </p:spTree>
    <p:extLst>
      <p:ext uri="{BB962C8B-B14F-4D97-AF65-F5344CB8AC3E}">
        <p14:creationId xmlns:p14="http://schemas.microsoft.com/office/powerpoint/2010/main" val="1379510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33</a:t>
            </a:fld>
            <a:endParaRPr lang="en-CA"/>
          </a:p>
        </p:txBody>
      </p:sp>
    </p:spTree>
    <p:extLst>
      <p:ext uri="{BB962C8B-B14F-4D97-AF65-F5344CB8AC3E}">
        <p14:creationId xmlns:p14="http://schemas.microsoft.com/office/powerpoint/2010/main" val="3323413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34</a:t>
            </a:fld>
            <a:endParaRPr lang="en-CA"/>
          </a:p>
        </p:txBody>
      </p:sp>
    </p:spTree>
    <p:extLst>
      <p:ext uri="{BB962C8B-B14F-4D97-AF65-F5344CB8AC3E}">
        <p14:creationId xmlns:p14="http://schemas.microsoft.com/office/powerpoint/2010/main" val="119979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b="1" dirty="0"/>
              <a:t>Break</a:t>
            </a:r>
          </a:p>
          <a:p>
            <a:pPr marL="171450" indent="-171450">
              <a:buFont typeface="Arial" panose="020B0604020202020204" pitchFamily="34" charset="0"/>
              <a:buChar char="•"/>
            </a:pPr>
            <a:r>
              <a:rPr lang="en-CA" dirty="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a:t>Controlled break</a:t>
            </a:r>
          </a:p>
          <a:p>
            <a:pPr marL="171450" indent="-171450">
              <a:buFont typeface="Arial" panose="020B0604020202020204" pitchFamily="34" charset="0"/>
              <a:buChar char="•"/>
            </a:pPr>
            <a:r>
              <a:rPr lang="en-CA" dirty="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a:t>Discussion</a:t>
            </a:r>
            <a:r>
              <a:rPr lang="en-CA" b="1" i="1" dirty="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a:t>Creeping</a:t>
            </a:r>
          </a:p>
          <a:p>
            <a:pPr marL="171450" indent="-171450">
              <a:buFont typeface="Arial" panose="020B0604020202020204" pitchFamily="34" charset="0"/>
              <a:buChar char="•"/>
            </a:pPr>
            <a:r>
              <a:rPr lang="en-CA" dirty="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a:t>Creeping can be a safety issue in a real hunting situation.</a:t>
            </a:r>
          </a:p>
          <a:p>
            <a:pPr marL="628650" lvl="1" indent="-171450">
              <a:buFont typeface="Arial" panose="020B0604020202020204" pitchFamily="34" charset="0"/>
              <a:buChar char="•"/>
            </a:pPr>
            <a:r>
              <a:rPr lang="en-CA" dirty="0"/>
              <a:t>As a guide in their instructions to participants, judges may wish to use a hypothetical creep line of “no creeping beyond the end of the gun barrel”.</a:t>
            </a:r>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Popping</a:t>
            </a:r>
          </a:p>
          <a:p>
            <a:pPr marL="171450" indent="-171450">
              <a:buFont typeface="Arial" panose="020B0604020202020204" pitchFamily="34" charset="0"/>
              <a:buChar char="•"/>
            </a:pPr>
            <a:r>
              <a:rPr lang="en-CA" dirty="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a:t>Discussion</a:t>
            </a:r>
            <a:r>
              <a:rPr lang="en-CA" b="1" i="1" dirty="0"/>
              <a:t> could take place at this point with regards to whether a pop also constitutes a dog running/moving forward but glances back.</a:t>
            </a:r>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Recast</a:t>
            </a:r>
          </a:p>
          <a:p>
            <a:pPr marL="171450" indent="-171450">
              <a:buFont typeface="Arial" panose="020B0604020202020204" pitchFamily="34" charset="0"/>
              <a:buChar char="•"/>
            </a:pPr>
            <a:r>
              <a:rPr lang="en-CA" dirty="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a:t>Discussion</a:t>
            </a:r>
            <a:r>
              <a:rPr lang="en-CA" b="1" i="1" dirty="0"/>
              <a:t> could take place with regards to some of the grey areas around recasts and no-</a:t>
            </a:r>
            <a:r>
              <a:rPr lang="en-CA" b="1" i="1" dirty="0" err="1"/>
              <a:t>gos</a:t>
            </a:r>
            <a:r>
              <a:rPr lang="en-CA" b="1" i="1" dirty="0"/>
              <a:t>.  Did the dog hear the handler?  How should the dog be evaluated?</a:t>
            </a:r>
          </a:p>
          <a:p>
            <a:endParaRPr lang="en-CA" b="1" i="1" dirty="0"/>
          </a:p>
          <a:p>
            <a:r>
              <a:rPr lang="en-CA" b="1" dirty="0"/>
              <a:t>Refusal</a:t>
            </a:r>
          </a:p>
          <a:p>
            <a:pPr marL="171450" indent="-171450">
              <a:buFont typeface="Arial" panose="020B0604020202020204" pitchFamily="34" charset="0"/>
              <a:buChar char="•"/>
            </a:pPr>
            <a:r>
              <a:rPr lang="en-CA" dirty="0"/>
              <a:t>Refusal is disregard of a command. Failure to stop and look to the handler when signalled, failure to continue in that new direction for a “considerable” distance constitutes refusal. Not coming when called is as bad as not going when sent.</a:t>
            </a:r>
          </a:p>
          <a:p>
            <a:endParaRPr lang="en-CA" dirty="0"/>
          </a:p>
          <a:p>
            <a:r>
              <a:rPr lang="en-CA" b="1" i="1" u="sng" dirty="0"/>
              <a:t>Discussion</a:t>
            </a:r>
            <a:r>
              <a:rPr lang="en-CA" b="1" i="1" dirty="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1125538"/>
            <a:ext cx="4189412" cy="3141662"/>
          </a:xfrm>
        </p:spPr>
      </p:sp>
      <p:sp>
        <p:nvSpPr>
          <p:cNvPr id="3" name="Notes Placeholder 2"/>
          <p:cNvSpPr>
            <a:spLocks noGrp="1"/>
          </p:cNvSpPr>
          <p:nvPr>
            <p:ph type="body" idx="1"/>
          </p:nvPr>
        </p:nvSpPr>
        <p:spPr/>
        <p:txBody>
          <a:bodyPr/>
          <a:lstStyle/>
          <a:p>
            <a:pPr>
              <a:defRPr/>
            </a:pPr>
            <a:r>
              <a:rPr lang="en-CA" dirty="0"/>
              <a:t>The judges shall design tests in order to approximate as nearly as possible true hunting situations. This includes strategic placement of decoys, camo blinds, duck boats, duck and goose calls etc.</a:t>
            </a:r>
          </a:p>
          <a:p>
            <a:endParaRPr lang="en-CA" dirty="0"/>
          </a:p>
          <a:p>
            <a:r>
              <a:rPr lang="en-CA" dirty="0"/>
              <a:t>Tests should be fair and suitably challenging for the stake and not designed to eliminate or trick the dogs.  Judges should not feel that if most dogs do well on the first test, the next test must be more difficult – elimination is not the point of testing</a:t>
            </a:r>
          </a:p>
          <a:p>
            <a:endParaRPr lang="en-CA" dirty="0"/>
          </a:p>
          <a:p>
            <a:r>
              <a:rPr lang="en-CA" dirty="0"/>
              <a:t>All birds should be normal hunting distances so that the dog can be seen and evaluated under normal hunting conditions</a:t>
            </a:r>
          </a:p>
          <a:p>
            <a:endParaRPr lang="en-CA" dirty="0"/>
          </a:p>
          <a:p>
            <a:r>
              <a:rPr lang="en-CA" b="1" i="1" dirty="0"/>
              <a:t>A discussion could take place at this point about the positioning of an honouring dog.  Section 9.2.9. page 27/28 says, “A dog shall be required to honour a working dog at least once, but judges should allow greater leeway in scoring the Senior Hunting dog on its trainability than would be allowed a Master Hunt dog.  THE HONOUR </a:t>
            </a:r>
            <a:r>
              <a:rPr lang="en-CA" b="1" i="1"/>
              <a:t>DOG  (in </a:t>
            </a:r>
            <a:r>
              <a:rPr lang="en-CA" b="1" i="1" dirty="0"/>
              <a:t>Senior test) MUST BE SET UP SO THAT IT IS UNLIKELY THAT THE WORKING DOG WILL RUN ACROSS THE FRONT OF THE HONOURING DOG ….”   </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t>A discussion can take place at this point regarding additional factors that should be considered. </a:t>
            </a:r>
          </a:p>
          <a:p>
            <a:r>
              <a:rPr lang="en-CA" b="1" i="1" dirty="0"/>
              <a:t>For example:</a:t>
            </a:r>
          </a:p>
          <a:p>
            <a:pPr marL="171450" indent="-171450">
              <a:buFontTx/>
              <a:buChar char="-"/>
            </a:pPr>
            <a:r>
              <a:rPr lang="en-CA" b="1" i="1" dirty="0"/>
              <a:t>Possible safety of the field for dogs i.e. holes, sharp sticks, harmful plants</a:t>
            </a:r>
          </a:p>
          <a:p>
            <a:pPr marL="171450" indent="-171450">
              <a:buFontTx/>
              <a:buChar char="-"/>
            </a:pPr>
            <a:r>
              <a:rPr lang="en-CA" b="1" i="1" dirty="0"/>
              <a:t>Possible safety issues with respect to running dogs out of boats</a:t>
            </a:r>
          </a:p>
          <a:p>
            <a:pPr marL="171450" indent="-171450">
              <a:buFontTx/>
              <a:buChar char="-"/>
            </a:pPr>
            <a:r>
              <a:rPr lang="en-CA" b="1" i="1" dirty="0"/>
              <a:t>Possible safety issues with respect to positioning of honour dog in relation to working dog (Section 9.2.9 page 28) “The honour dog must be set up so that it is unlikely that the working dog will run across the front of the honouring dog…”. </a:t>
            </a:r>
          </a:p>
          <a:p>
            <a:pPr marL="171450" indent="-171450">
              <a:buFontTx/>
              <a:buChar char="-"/>
            </a:pPr>
            <a:r>
              <a:rPr lang="en-CA" b="1" i="1" dirty="0"/>
              <a:t>Possible safety issues for the handlers…….</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blind retrieves, judges should take advantage of hazards wherever possible such as islands, decoys, points, ditches, hedges, rolling terrain, etc.  Despite such natural distractions, it should be possible for a dog to find a well-planned blind retrieve on the initial line from its handler; that it will do so is highly improbable because of those natural hazards, so it must be handled to the blind.</a:t>
            </a:r>
          </a:p>
          <a:p>
            <a:endParaRPr lang="en-CA" dirty="0"/>
          </a:p>
          <a:p>
            <a:r>
              <a:rPr lang="en-CA" dirty="0"/>
              <a:t>A dog which is out of site for a considerable period cannot be said to be under control.  Utilizing natural hazards provides better opportunity to evaluate the abilities required of a superb retriever.</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2026-05-26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C901F-79FB-424A-A6EB-9A29C91815C9}" type="datetime1">
              <a:rPr lang="en-CA" smtClean="0"/>
              <a:t>2026-05-26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5B3E7-587D-454C-AA59-7355399B6719}" type="datetime1">
              <a:rPr lang="en-CA" smtClean="0"/>
              <a:t>2026-05-26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D1BC7-B01E-4B02-8A54-BBDEF30EE152}" type="datetime1">
              <a:rPr lang="en-CA" smtClean="0"/>
              <a:t>2026-05-26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2026-05-26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2026-05-26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AD7A86-C304-44D3-A9E0-06ADC66799BD}" type="datetime1">
              <a:rPr lang="en-CA" smtClean="0"/>
              <a:t>2026-05-26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893982-59CA-49EA-B2D2-4208EBE2EC2A}" type="datetime1">
              <a:rPr lang="en-CA" smtClean="0"/>
              <a:t>2026-05-26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2026-05-26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2026-05-26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2026-05-26</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2026-05-26</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br>
              <a:rPr lang="en-CA" b="1" dirty="0"/>
            </a:br>
            <a:br>
              <a:rPr lang="en-CA" b="1" dirty="0"/>
            </a:br>
            <a:br>
              <a:rPr lang="en-CA" b="1" dirty="0"/>
            </a:br>
            <a:br>
              <a:rPr lang="en-CA" b="1" dirty="0"/>
            </a:br>
            <a:r>
              <a:rPr lang="en-CA" sz="6000" b="1" dirty="0"/>
              <a:t>CANADIAN </a:t>
            </a:r>
            <a:br>
              <a:rPr lang="en-CA" sz="6000" b="1" dirty="0"/>
            </a:br>
            <a:r>
              <a:rPr lang="en-CA" sz="6000" b="1" dirty="0"/>
              <a:t>NATIONAL MASTER</a:t>
            </a:r>
            <a:br>
              <a:rPr lang="en-CA" b="1" dirty="0"/>
            </a:br>
            <a:br>
              <a:rPr lang="en-CA" b="1" dirty="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400" b="1" dirty="0">
                <a:solidFill>
                  <a:schemeClr val="accent1">
                    <a:lumMod val="75000"/>
                  </a:schemeClr>
                </a:solidFill>
                <a:latin typeface="Cambria" panose="02040503050406030204" pitchFamily="18" charset="0"/>
              </a:rPr>
              <a:t>CKC Hunt Tests</a:t>
            </a:r>
          </a:p>
          <a:p>
            <a:pPr algn="ctr"/>
            <a:r>
              <a:rPr lang="en-CA" sz="4000" b="1" dirty="0">
                <a:solidFill>
                  <a:schemeClr val="accent1">
                    <a:lumMod val="75000"/>
                  </a:schemeClr>
                </a:solidFill>
                <a:latin typeface="Cambria" panose="02040503050406030204" pitchFamily="18" charset="0"/>
              </a:rPr>
              <a:t>General Overview </a:t>
            </a:r>
          </a:p>
          <a:p>
            <a:pPr algn="ctr"/>
            <a:r>
              <a:rPr lang="en-CA" sz="4000" b="1" dirty="0">
                <a:solidFill>
                  <a:schemeClr val="accent1">
                    <a:lumMod val="75000"/>
                  </a:schemeClr>
                </a:solidFill>
                <a:latin typeface="Cambria" panose="02040503050406030204" pitchFamily="18" charset="0"/>
              </a:rPr>
              <a:t>2018</a:t>
            </a:r>
          </a:p>
          <a:p>
            <a:pPr algn="ctr"/>
            <a:endParaRPr lang="en-CA" b="1" dirty="0">
              <a:solidFill>
                <a:schemeClr val="accent1">
                  <a:lumMod val="75000"/>
                </a:schemeClr>
              </a:solidFill>
              <a:latin typeface="Cambria" panose="02040503050406030204" pitchFamily="18" charset="0"/>
            </a:endParaRPr>
          </a:p>
        </p:txBody>
      </p:sp>
      <p:cxnSp>
        <p:nvCxnSpPr>
          <p:cNvPr id="7" name="Straight Connector 6"/>
          <p:cNvCxnSpPr/>
          <p:nvPr/>
        </p:nvCxnSpPr>
        <p:spPr>
          <a:xfrm flipH="1" flipV="1">
            <a:off x="971600" y="3774252"/>
            <a:ext cx="6336704" cy="14788"/>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Judges’ Responsibilities</a:t>
            </a:r>
          </a:p>
        </p:txBody>
      </p:sp>
      <p:sp>
        <p:nvSpPr>
          <p:cNvPr id="3" name="Content Placeholder 2"/>
          <p:cNvSpPr>
            <a:spLocks noGrp="1"/>
          </p:cNvSpPr>
          <p:nvPr>
            <p:ph idx="1"/>
          </p:nvPr>
        </p:nvSpPr>
        <p:spPr/>
        <p:txBody>
          <a:bodyPr>
            <a:normAutofit/>
          </a:bodyPr>
          <a:lstStyle/>
          <a:p>
            <a:r>
              <a:rPr lang="en-CA" dirty="0"/>
              <a:t>Before judges begin evaluating, they must reach certain decisions amongst themselves, such as </a:t>
            </a:r>
          </a:p>
          <a:p>
            <a:pPr lvl="1"/>
            <a:r>
              <a:rPr lang="en-CA" dirty="0"/>
              <a:t>Division of duties</a:t>
            </a:r>
          </a:p>
          <a:p>
            <a:pPr lvl="1"/>
            <a:r>
              <a:rPr lang="en-CA" dirty="0"/>
              <a:t>Instructions to Handlers, Marshals and Gunners</a:t>
            </a:r>
          </a:p>
          <a:p>
            <a:pPr lvl="1"/>
            <a:r>
              <a:rPr lang="en-CA" dirty="0"/>
              <a:t>Process for signalling for birds to be thrown</a:t>
            </a:r>
          </a:p>
          <a:p>
            <a:pPr lvl="1"/>
            <a:r>
              <a:rPr lang="en-CA" dirty="0"/>
              <a:t>Degree of movement they will consider a controlled break and the scoring of Junior and Senior dogs’ trainability for various degrees of controlled breaks</a:t>
            </a:r>
          </a:p>
          <a:p>
            <a:pPr lvl="1"/>
            <a:r>
              <a:rPr lang="en-CA" dirty="0"/>
              <a:t>Point when a dog can no longer receive a qualifying score</a:t>
            </a:r>
          </a:p>
          <a:p>
            <a:pPr lvl="1"/>
            <a:r>
              <a:rPr lang="en-CA" dirty="0"/>
              <a:t>Agreement on what constitutes a score of “0”</a:t>
            </a:r>
          </a:p>
          <a:p>
            <a:pPr lvl="1"/>
            <a:r>
              <a:rPr lang="en-CA" dirty="0"/>
              <a:t>Resource management</a:t>
            </a:r>
          </a:p>
          <a:p>
            <a:pPr lvl="1"/>
            <a:r>
              <a:rPr lang="en-CA" dirty="0"/>
              <a:t>Time management</a:t>
            </a:r>
          </a:p>
          <a:p>
            <a:pPr lvl="1"/>
            <a:r>
              <a:rPr lang="en-CA" i="1" dirty="0"/>
              <a:t>What are other decisions that should be made?</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278341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Judges’ Responsibilities Cont’d</a:t>
            </a:r>
          </a:p>
        </p:txBody>
      </p:sp>
      <p:sp>
        <p:nvSpPr>
          <p:cNvPr id="3" name="Content Placeholder 2"/>
          <p:cNvSpPr>
            <a:spLocks noGrp="1"/>
          </p:cNvSpPr>
          <p:nvPr>
            <p:ph idx="1"/>
          </p:nvPr>
        </p:nvSpPr>
        <p:spPr/>
        <p:txBody>
          <a:bodyPr/>
          <a:lstStyle/>
          <a:p>
            <a:r>
              <a:rPr lang="en-CA" dirty="0"/>
              <a:t>Judges:</a:t>
            </a:r>
          </a:p>
          <a:p>
            <a:pPr lvl="1"/>
            <a:r>
              <a:rPr lang="en-CA" dirty="0"/>
              <a:t>Must explain the test set-up to handlers</a:t>
            </a:r>
          </a:p>
          <a:p>
            <a:pPr lvl="1"/>
            <a:r>
              <a:rPr lang="en-CA" dirty="0"/>
              <a:t>Should use a test dog in each series</a:t>
            </a:r>
          </a:p>
          <a:p>
            <a:pPr lvl="1"/>
            <a:r>
              <a:rPr lang="en-CA" dirty="0"/>
              <a:t>Have the authority to exclude any dog which they consider unfit to run</a:t>
            </a:r>
          </a:p>
          <a:p>
            <a:pPr lvl="1"/>
            <a:r>
              <a:rPr lang="en-CA" dirty="0"/>
              <a:t>Shall NOT specify the order in which the birds are to be retrieved</a:t>
            </a:r>
          </a:p>
          <a:p>
            <a:pPr lvl="1"/>
            <a:r>
              <a:rPr lang="en-CA" dirty="0"/>
              <a:t>Should inspect every bird retrieved and delivered to the handler</a:t>
            </a:r>
          </a:p>
          <a:p>
            <a:r>
              <a:rPr lang="en-CA" dirty="0"/>
              <a:t>No dog should be sent to retrieve until ordered to do so unless otherwise specified by the judge</a:t>
            </a:r>
          </a:p>
          <a:p>
            <a:r>
              <a:rPr lang="en-CA" dirty="0"/>
              <a:t>The working dog should be given another evaluation if the honour dog breaks and interferes with the working dog causing a faulty performance </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spTree>
    <p:extLst>
      <p:ext uri="{BB962C8B-B14F-4D97-AF65-F5344CB8AC3E}">
        <p14:creationId xmlns:p14="http://schemas.microsoft.com/office/powerpoint/2010/main" val="7936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Evaluation and Scoring</a:t>
            </a:r>
          </a:p>
        </p:txBody>
      </p:sp>
      <p:sp>
        <p:nvSpPr>
          <p:cNvPr id="3" name="Content Placeholder 2"/>
          <p:cNvSpPr>
            <a:spLocks noGrp="1"/>
          </p:cNvSpPr>
          <p:nvPr>
            <p:ph idx="1"/>
          </p:nvPr>
        </p:nvSpPr>
        <p:spPr/>
        <p:txBody>
          <a:bodyPr/>
          <a:lstStyle/>
          <a:p>
            <a:r>
              <a:rPr lang="en-CA" dirty="0"/>
              <a:t>A retriever’s prime purpose is to get bird to hand as quickly as possible in a pleasing, obedient manner using both natural and trained abilities</a:t>
            </a:r>
          </a:p>
          <a:p>
            <a:r>
              <a:rPr lang="en-CA" dirty="0"/>
              <a:t>Judges must numerically evaluate the following set of abilities against a standard as described in the CKC Rules and Regulations</a:t>
            </a:r>
          </a:p>
          <a:p>
            <a:pPr marL="777240" lvl="2" indent="0">
              <a:buNone/>
            </a:pPr>
            <a:r>
              <a:rPr lang="en-CA" dirty="0">
                <a:sym typeface="Wingdings"/>
              </a:rPr>
              <a:t></a:t>
            </a:r>
            <a:r>
              <a:rPr lang="en-CA" dirty="0"/>
              <a:t> Marking    </a:t>
            </a:r>
            <a:r>
              <a:rPr lang="en-CA" dirty="0">
                <a:sym typeface="Wingdings"/>
              </a:rPr>
              <a:t> </a:t>
            </a:r>
            <a:r>
              <a:rPr lang="en-CA" dirty="0"/>
              <a:t>Style    </a:t>
            </a:r>
            <a:r>
              <a:rPr lang="en-CA" dirty="0">
                <a:sym typeface="Wingdings"/>
              </a:rPr>
              <a:t> </a:t>
            </a:r>
            <a:r>
              <a:rPr lang="en-CA" dirty="0"/>
              <a:t>Perseverance    </a:t>
            </a:r>
            <a:r>
              <a:rPr lang="en-CA" dirty="0">
                <a:sym typeface="Wingdings"/>
              </a:rPr>
              <a:t> </a:t>
            </a:r>
            <a:r>
              <a:rPr lang="en-CA" dirty="0"/>
              <a:t>Trainability</a:t>
            </a:r>
          </a:p>
          <a:p>
            <a:r>
              <a:rPr lang="en-CA" dirty="0"/>
              <a:t>These abilities will not be defined in relation to the performance of the other dogs</a:t>
            </a:r>
          </a:p>
          <a:p>
            <a:r>
              <a:rPr lang="en-CA" dirty="0"/>
              <a:t>Scores must be shown to handlers upon request</a:t>
            </a:r>
          </a:p>
          <a:p>
            <a:pPr>
              <a:buFont typeface="Wingdings" panose="05000000000000000000" pitchFamily="2" charset="2"/>
              <a:buChar char="ü"/>
            </a:pPr>
            <a:endParaRPr lang="en-CA" sz="2400"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355366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Evaluation and Scoring Cont’d</a:t>
            </a:r>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8466" y="1340768"/>
            <a:ext cx="4513934" cy="5400600"/>
          </a:xfrm>
          <a:prstGeom prst="rect">
            <a:avLst/>
          </a:prstGeom>
        </p:spPr>
      </p:pic>
      <p:sp>
        <p:nvSpPr>
          <p:cNvPr id="6" name="TextBox 5"/>
          <p:cNvSpPr txBox="1"/>
          <p:nvPr/>
        </p:nvSpPr>
        <p:spPr>
          <a:xfrm>
            <a:off x="395536" y="1417638"/>
            <a:ext cx="3096344" cy="5109091"/>
          </a:xfrm>
          <a:prstGeom prst="rect">
            <a:avLst/>
          </a:prstGeom>
          <a:noFill/>
        </p:spPr>
        <p:txBody>
          <a:bodyPr wrap="square" rtlCol="0">
            <a:spAutoFit/>
          </a:bodyPr>
          <a:lstStyle/>
          <a:p>
            <a:pPr marL="285750" indent="-285750">
              <a:buFont typeface="Arial" panose="020B0604020202020204" pitchFamily="34" charset="0"/>
              <a:buChar char="•"/>
            </a:pPr>
            <a:r>
              <a:rPr lang="en-CA" sz="2200" dirty="0"/>
              <a:t>To qualify, an average score of 7 for the whole test (all series) must be achieved and must NOT include an average score below 5 in any one ability (Marking, Style, Perseverance, Training)</a:t>
            </a:r>
          </a:p>
          <a:p>
            <a:pPr marL="285750" indent="-285750">
              <a:buFont typeface="Arial" panose="020B0604020202020204" pitchFamily="34" charset="0"/>
              <a:buChar char="•"/>
            </a:pPr>
            <a:r>
              <a:rPr lang="en-CA" sz="2200" dirty="0"/>
              <a:t>When a dog is graded “0” by two judges on the same ability, it shall not be called back</a:t>
            </a:r>
          </a:p>
          <a:p>
            <a:endParaRPr lang="en-CA" dirty="0"/>
          </a:p>
        </p:txBody>
      </p:sp>
    </p:spTree>
    <p:extLst>
      <p:ext uri="{BB962C8B-B14F-4D97-AF65-F5344CB8AC3E}">
        <p14:creationId xmlns:p14="http://schemas.microsoft.com/office/powerpoint/2010/main" val="351051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Evaluation and Scoring Cont’d</a:t>
            </a:r>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8466" y="1340768"/>
            <a:ext cx="4513934" cy="5400600"/>
          </a:xfrm>
          <a:prstGeom prst="rect">
            <a:avLst/>
          </a:prstGeom>
        </p:spPr>
      </p:pic>
      <p:sp>
        <p:nvSpPr>
          <p:cNvPr id="6" name="TextBox 5"/>
          <p:cNvSpPr txBox="1"/>
          <p:nvPr/>
        </p:nvSpPr>
        <p:spPr>
          <a:xfrm>
            <a:off x="107504" y="1417638"/>
            <a:ext cx="3384376" cy="4985980"/>
          </a:xfrm>
          <a:prstGeom prst="rect">
            <a:avLst/>
          </a:prstGeom>
          <a:noFill/>
        </p:spPr>
        <p:txBody>
          <a:bodyPr wrap="square" rtlCol="0">
            <a:spAutoFit/>
          </a:bodyPr>
          <a:lstStyle/>
          <a:p>
            <a:pPr marL="685800" lvl="1" indent="-342900">
              <a:spcAft>
                <a:spcPts val="600"/>
              </a:spcAft>
              <a:buClr>
                <a:schemeClr val="accent1"/>
              </a:buClr>
              <a:buFont typeface="Arial" panose="020B0604020202020204" pitchFamily="34" charset="0"/>
              <a:buChar char="•"/>
            </a:pPr>
            <a:r>
              <a:rPr lang="en-CA" sz="2200" dirty="0"/>
              <a:t>A zero score is different from a non-score</a:t>
            </a:r>
          </a:p>
          <a:p>
            <a:pPr marL="685800" lvl="1" indent="-342900">
              <a:spcAft>
                <a:spcPts val="600"/>
              </a:spcAft>
              <a:buClr>
                <a:schemeClr val="accent1"/>
              </a:buClr>
              <a:buFont typeface="Arial" panose="020B0604020202020204" pitchFamily="34" charset="0"/>
              <a:buChar char="•"/>
            </a:pPr>
            <a:r>
              <a:rPr lang="en-CA" sz="2200" dirty="0"/>
              <a:t>A “zero” indicates that the dog had an opportunity to exhibit an ability but failed to do so</a:t>
            </a:r>
          </a:p>
          <a:p>
            <a:pPr marL="685800" lvl="1" indent="-342900">
              <a:spcAft>
                <a:spcPts val="600"/>
              </a:spcAft>
              <a:buClr>
                <a:schemeClr val="accent1"/>
              </a:buClr>
              <a:buFont typeface="Arial" panose="020B0604020202020204" pitchFamily="34" charset="0"/>
              <a:buChar char="•"/>
            </a:pPr>
            <a:r>
              <a:rPr lang="en-CA" sz="2200" dirty="0"/>
              <a:t>A “non-score” indicates that an </a:t>
            </a:r>
            <a:r>
              <a:rPr lang="en-CA" sz="2200" b="1" dirty="0"/>
              <a:t>opportunity for the dog to exhibit an ability did not present itself</a:t>
            </a:r>
            <a:endParaRPr lang="en-CA" sz="2200" dirty="0"/>
          </a:p>
        </p:txBody>
      </p:sp>
      <p:pic>
        <p:nvPicPr>
          <p:cNvPr id="7" name="Picture 6"/>
          <p:cNvPicPr>
            <a:picLocks noChangeAspect="1"/>
          </p:cNvPicPr>
          <p:nvPr/>
        </p:nvPicPr>
        <p:blipFill>
          <a:blip r:embed="rId4"/>
          <a:stretch>
            <a:fillRect/>
          </a:stretch>
        </p:blipFill>
        <p:spPr>
          <a:xfrm>
            <a:off x="3563888" y="1277986"/>
            <a:ext cx="4608512" cy="5463381"/>
          </a:xfrm>
          <a:prstGeom prst="rect">
            <a:avLst/>
          </a:prstGeom>
        </p:spPr>
      </p:pic>
    </p:spTree>
    <p:extLst>
      <p:ext uri="{BB962C8B-B14F-4D97-AF65-F5344CB8AC3E}">
        <p14:creationId xmlns:p14="http://schemas.microsoft.com/office/powerpoint/2010/main" val="362598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CKC Performance Standards and Fault Classification</a:t>
            </a:r>
          </a:p>
        </p:txBody>
      </p:sp>
      <p:sp>
        <p:nvSpPr>
          <p:cNvPr id="3" name="Content Placeholder 2"/>
          <p:cNvSpPr>
            <a:spLocks noGrp="1"/>
          </p:cNvSpPr>
          <p:nvPr>
            <p:ph idx="1"/>
          </p:nvPr>
        </p:nvSpPr>
        <p:spPr/>
        <p:txBody>
          <a:bodyPr/>
          <a:lstStyle/>
          <a:p>
            <a:r>
              <a:rPr lang="en-CA" dirty="0"/>
              <a:t>In the Canadian Kennel Club rule book:</a:t>
            </a:r>
          </a:p>
          <a:p>
            <a:pPr lvl="1"/>
            <a:r>
              <a:rPr lang="en-CA" b="1" i="1" dirty="0"/>
              <a:t>Performance Standards</a:t>
            </a:r>
            <a:r>
              <a:rPr lang="en-CA" dirty="0"/>
              <a:t> provide a model for exemplary performance and,</a:t>
            </a:r>
          </a:p>
          <a:p>
            <a:pPr lvl="1"/>
            <a:r>
              <a:rPr lang="en-CA" b="1" i="1" dirty="0"/>
              <a:t>Faults Classification </a:t>
            </a:r>
            <a:r>
              <a:rPr lang="en-CA" dirty="0"/>
              <a:t>provide an aid to assessing how a performance deviates from the ideal until the point of being unacceptable</a:t>
            </a:r>
          </a:p>
          <a:p>
            <a:r>
              <a:rPr lang="en-CA" b="1" dirty="0"/>
              <a:t>Note that, in order to facilitate discussion on judging, both the Performance Standards and Faults Classification apply to all 3 test levels and should be judged accordingly except where a specific test level is referred to</a:t>
            </a:r>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pic>
        <p:nvPicPr>
          <p:cNvPr id="5" name="Picture 2" descr="C:\Users\Martin\Desktop\CNMRC rules\DSC_7491 (640x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075726"/>
            <a:ext cx="2592288" cy="173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2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Standards:</a:t>
            </a:r>
            <a:br>
              <a:rPr lang="en-CA" dirty="0"/>
            </a:br>
            <a:r>
              <a:rPr lang="en-CA" dirty="0"/>
              <a:t>Marking</a:t>
            </a:r>
          </a:p>
        </p:txBody>
      </p:sp>
      <p:sp>
        <p:nvSpPr>
          <p:cNvPr id="3" name="Content Placeholder 2"/>
          <p:cNvSpPr>
            <a:spLocks noGrp="1"/>
          </p:cNvSpPr>
          <p:nvPr>
            <p:ph idx="1"/>
          </p:nvPr>
        </p:nvSpPr>
        <p:spPr/>
        <p:txBody>
          <a:bodyPr/>
          <a:lstStyle/>
          <a:p>
            <a:r>
              <a:rPr lang="en-CA" dirty="0"/>
              <a:t>A good to excellent marking performance may be defined when the dog:</a:t>
            </a:r>
          </a:p>
          <a:p>
            <a:pPr lvl="1"/>
            <a:r>
              <a:rPr lang="en-CA" dirty="0"/>
              <a:t>Gives indications of having marked the fall and proceeds to the general area of the fall</a:t>
            </a:r>
          </a:p>
          <a:p>
            <a:pPr lvl="1"/>
            <a:r>
              <a:rPr lang="en-CA" dirty="0"/>
              <a:t>Indicates a clear line to the fall and recognition of the depth of the fall</a:t>
            </a:r>
          </a:p>
          <a:p>
            <a:pPr lvl="1"/>
            <a:r>
              <a:rPr lang="en-CA" dirty="0"/>
              <a:t>Proceeds directly to the area of the fall and puts on a focused hunt for the bird with little straying from the area of the fall</a:t>
            </a:r>
          </a:p>
          <a:p>
            <a:pPr lvl="1"/>
            <a:r>
              <a:rPr lang="en-CA" dirty="0"/>
              <a:t>Quickly and systematically locates the bird </a:t>
            </a:r>
          </a:p>
          <a:p>
            <a:r>
              <a:rPr lang="en-CA" dirty="0"/>
              <a:t>A dog that misses the fall on the first cast but recognizes the depth of the area of the fall, stays in it, then quickly and systematically hunts it out has done a creditable job of marking</a:t>
            </a:r>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spTree>
    <p:extLst>
      <p:ext uri="{BB962C8B-B14F-4D97-AF65-F5344CB8AC3E}">
        <p14:creationId xmlns:p14="http://schemas.microsoft.com/office/powerpoint/2010/main" val="174915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Standards:</a:t>
            </a:r>
            <a:br>
              <a:rPr lang="en-CA" dirty="0"/>
            </a:br>
            <a:r>
              <a:rPr lang="en-CA" dirty="0"/>
              <a:t>Marking Cont’d</a:t>
            </a:r>
          </a:p>
        </p:txBody>
      </p:sp>
      <p:sp>
        <p:nvSpPr>
          <p:cNvPr id="3" name="Content Placeholder 2"/>
          <p:cNvSpPr>
            <a:spLocks noGrp="1"/>
          </p:cNvSpPr>
          <p:nvPr>
            <p:ph idx="1"/>
          </p:nvPr>
        </p:nvSpPr>
        <p:spPr/>
        <p:txBody>
          <a:bodyPr>
            <a:normAutofit/>
          </a:bodyPr>
          <a:lstStyle/>
          <a:p>
            <a:r>
              <a:rPr lang="en-CA" dirty="0"/>
              <a:t>Determining the arbitrary boundaries of the area of the fall should consider cover, terrain, light, wind, distance and location of fall etc.</a:t>
            </a:r>
          </a:p>
          <a:p>
            <a:pPr lvl="1"/>
            <a:r>
              <a:rPr lang="en-CA" b="1" i="1" dirty="0"/>
              <a:t>What are other factors that should be considered?</a:t>
            </a:r>
          </a:p>
          <a:p>
            <a:pPr lvl="1"/>
            <a:r>
              <a:rPr lang="en-CA" dirty="0"/>
              <a:t>It can be useful to define the are of the fall to the handlers in advance; especially at the Junior and Senior levels</a:t>
            </a:r>
          </a:p>
          <a:p>
            <a:r>
              <a:rPr lang="en-CA" dirty="0"/>
              <a:t>It is important to understand that when a dog disturbs cover unnecessarily, is clearly out of the area of the fall and has not been handled, </a:t>
            </a:r>
            <a:r>
              <a:rPr lang="en-CA" i="1" dirty="0"/>
              <a:t>it should be scored lower on marking than if it was handled quickly and obediently to the bird</a:t>
            </a:r>
            <a:r>
              <a:rPr lang="en-CA" dirty="0"/>
              <a:t> (as per section 15.1.7. of the CKC rule book)</a:t>
            </a:r>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spTree>
    <p:extLst>
      <p:ext uri="{BB962C8B-B14F-4D97-AF65-F5344CB8AC3E}">
        <p14:creationId xmlns:p14="http://schemas.microsoft.com/office/powerpoint/2010/main" val="297401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Marking</a:t>
            </a:r>
          </a:p>
        </p:txBody>
      </p:sp>
      <p:sp>
        <p:nvSpPr>
          <p:cNvPr id="3" name="Content Placeholder 2"/>
          <p:cNvSpPr>
            <a:spLocks noGrp="1"/>
          </p:cNvSpPr>
          <p:nvPr>
            <p:ph idx="1"/>
          </p:nvPr>
        </p:nvSpPr>
        <p:spPr/>
        <p:txBody>
          <a:bodyPr>
            <a:normAutofit lnSpcReduction="10000"/>
          </a:bodyPr>
          <a:lstStyle/>
          <a:p>
            <a:r>
              <a:rPr lang="en-CA" dirty="0"/>
              <a:t>Serious:</a:t>
            </a:r>
          </a:p>
          <a:p>
            <a:pPr lvl="1"/>
            <a:r>
              <a:rPr lang="en-CA" dirty="0"/>
              <a:t>In Junior, handling on more than one mark </a:t>
            </a:r>
          </a:p>
          <a:p>
            <a:pPr lvl="1"/>
            <a:r>
              <a:rPr lang="en-CA" dirty="0"/>
              <a:t>Multiple birds mismarked </a:t>
            </a:r>
          </a:p>
          <a:p>
            <a:pPr lvl="1"/>
            <a:r>
              <a:rPr lang="en-CA" dirty="0"/>
              <a:t>Failure to find a bird which should have been found</a:t>
            </a:r>
          </a:p>
          <a:p>
            <a:r>
              <a:rPr lang="en-CA" dirty="0"/>
              <a:t>Moderate</a:t>
            </a:r>
          </a:p>
          <a:p>
            <a:pPr lvl="1"/>
            <a:r>
              <a:rPr lang="en-CA" dirty="0"/>
              <a:t>Failure to proceed directly to the area of the fall and initiate a hunt, disturbing cover clearly out of the area of the fall</a:t>
            </a:r>
          </a:p>
          <a:p>
            <a:pPr lvl="1"/>
            <a:r>
              <a:rPr lang="en-CA" dirty="0"/>
              <a:t>In Master, failure to go directly to the area of the fall and set up a hunt, requiring the dog to be handled</a:t>
            </a:r>
          </a:p>
          <a:p>
            <a:pPr lvl="1"/>
            <a:r>
              <a:rPr lang="en-CA" dirty="0"/>
              <a:t>Conspicuously intensive lining after the falls are down suggests weak marking</a:t>
            </a:r>
          </a:p>
          <a:p>
            <a:r>
              <a:rPr lang="en-CA" dirty="0"/>
              <a:t>Minor</a:t>
            </a:r>
          </a:p>
          <a:p>
            <a:pPr lvl="1"/>
            <a:r>
              <a:rPr lang="en-CA" dirty="0"/>
              <a:t>In Junior, single recast</a:t>
            </a:r>
          </a:p>
          <a:p>
            <a:pPr lvl="1"/>
            <a:r>
              <a:rPr lang="en-CA" dirty="0"/>
              <a:t>Handling “on” a mark as opposed to “to” a mark</a:t>
            </a:r>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spTree>
    <p:extLst>
      <p:ext uri="{BB962C8B-B14F-4D97-AF65-F5344CB8AC3E}">
        <p14:creationId xmlns:p14="http://schemas.microsoft.com/office/powerpoint/2010/main" val="376051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Standards:</a:t>
            </a:r>
            <a:br>
              <a:rPr lang="en-CA" dirty="0"/>
            </a:br>
            <a:r>
              <a:rPr lang="en-CA" dirty="0"/>
              <a:t>Style</a:t>
            </a:r>
          </a:p>
        </p:txBody>
      </p:sp>
      <p:sp>
        <p:nvSpPr>
          <p:cNvPr id="3" name="Content Placeholder 2"/>
          <p:cNvSpPr>
            <a:spLocks noGrp="1"/>
          </p:cNvSpPr>
          <p:nvPr>
            <p:ph idx="1"/>
          </p:nvPr>
        </p:nvSpPr>
        <p:spPr/>
        <p:txBody>
          <a:bodyPr/>
          <a:lstStyle/>
          <a:p>
            <a:r>
              <a:rPr lang="en-CA" dirty="0"/>
              <a:t>Good to excellent style may be defined when the dog shows:</a:t>
            </a:r>
          </a:p>
          <a:p>
            <a:pPr lvl="1"/>
            <a:r>
              <a:rPr lang="en-CA" dirty="0"/>
              <a:t>An alert and obedient attitude</a:t>
            </a:r>
          </a:p>
          <a:p>
            <a:pPr lvl="1"/>
            <a:r>
              <a:rPr lang="en-CA" dirty="0"/>
              <a:t>Determined departure on land and into water</a:t>
            </a:r>
          </a:p>
          <a:p>
            <a:pPr lvl="1"/>
            <a:r>
              <a:rPr lang="en-CA" dirty="0"/>
              <a:t>An aggressive search for the fall, a prompt pick-up, and</a:t>
            </a:r>
          </a:p>
          <a:p>
            <a:pPr lvl="1"/>
            <a:r>
              <a:rPr lang="en-CA" dirty="0"/>
              <a:t>A reasonably fast return</a:t>
            </a:r>
          </a:p>
          <a:p>
            <a:r>
              <a:rPr lang="en-CA" dirty="0"/>
              <a:t>Absence of these style components should be reflected in a dog’s score, even to the point of scoring a dog “0” on style</a:t>
            </a:r>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476902"/>
            <a:ext cx="3960440" cy="2120450"/>
          </a:xfrm>
          <a:prstGeom prst="rect">
            <a:avLst/>
          </a:prstGeom>
        </p:spPr>
      </p:pic>
    </p:spTree>
    <p:extLst>
      <p:ext uri="{BB962C8B-B14F-4D97-AF65-F5344CB8AC3E}">
        <p14:creationId xmlns:p14="http://schemas.microsoft.com/office/powerpoint/2010/main" val="213658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a:t>Table of Contents</a:t>
            </a:r>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1598348781"/>
              </p:ext>
            </p:extLst>
          </p:nvPr>
        </p:nvGraphicFramePr>
        <p:xfrm>
          <a:off x="467544" y="1412776"/>
          <a:ext cx="7704856" cy="5184002"/>
        </p:xfrm>
        <a:graphic>
          <a:graphicData uri="http://schemas.openxmlformats.org/drawingml/2006/table">
            <a:tbl>
              <a:tblPr bandRow="1">
                <a:tableStyleId>{5C22544A-7EE6-4342-B048-85BDC9FD1C3A}</a:tableStyleId>
              </a:tblPr>
              <a:tblGrid>
                <a:gridCol w="6048672">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545042">
                <a:tc>
                  <a:txBody>
                    <a:bodyPr/>
                    <a:lstStyle/>
                    <a:p>
                      <a:pPr marL="0" indent="0">
                        <a:buClr>
                          <a:schemeClr val="accent1"/>
                        </a:buClr>
                        <a:buFontTx/>
                        <a:buNone/>
                      </a:pPr>
                      <a:r>
                        <a:rPr lang="en-CA" sz="2400" b="0" dirty="0"/>
                        <a:t>                   TOPIC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2400" b="0" dirty="0"/>
                        <a:t>           SLIDE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042">
                <a:tc>
                  <a:txBody>
                    <a:bodyPr/>
                    <a:lstStyle/>
                    <a:p>
                      <a:pPr marL="457200" indent="-457200">
                        <a:buClr>
                          <a:schemeClr val="accent1"/>
                        </a:buClr>
                        <a:buFont typeface="Arial" panose="020B0604020202020204" pitchFamily="34" charset="0"/>
                        <a:buChar char="•"/>
                      </a:pPr>
                      <a:r>
                        <a:rPr lang="en-CA" sz="2300" b="0" dirty="0"/>
                        <a:t>Purpose of CKC Hunt Tests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        3</a:t>
                      </a:r>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5042">
                <a:tc>
                  <a:txBody>
                    <a:bodyPr/>
                    <a:lstStyle/>
                    <a:p>
                      <a:pPr marL="457200" indent="-457200">
                        <a:buClr>
                          <a:schemeClr val="accent1"/>
                        </a:buClr>
                        <a:buFont typeface="Arial" panose="020B0604020202020204" pitchFamily="34" charset="0"/>
                        <a:buChar char="•"/>
                      </a:pPr>
                      <a:r>
                        <a:rPr lang="en-CA" sz="2300" b="0" dirty="0"/>
                        <a:t>Key Hunt Test Definitions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   4 - 6</a:t>
                      </a:r>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5042">
                <a:tc>
                  <a:txBody>
                    <a:bodyPr/>
                    <a:lstStyle/>
                    <a:p>
                      <a:pPr marL="457200" indent="-457200">
                        <a:buClr>
                          <a:schemeClr val="accent1"/>
                        </a:buClr>
                        <a:buFont typeface="Arial" panose="020B0604020202020204" pitchFamily="34" charset="0"/>
                        <a:buChar char="•"/>
                      </a:pPr>
                      <a:r>
                        <a:rPr lang="en-CA" sz="2300" b="0" dirty="0"/>
                        <a:t>Planning Hunt test Situations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        7 - 9</a:t>
                      </a: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5042">
                <a:tc>
                  <a:txBody>
                    <a:bodyPr/>
                    <a:lstStyle/>
                    <a:p>
                      <a:pPr marL="457200" indent="-457200">
                        <a:buClr>
                          <a:schemeClr val="accent1"/>
                        </a:buClr>
                        <a:buFont typeface="Arial" panose="020B0604020202020204" pitchFamily="34" charset="0"/>
                        <a:buChar char="•"/>
                      </a:pPr>
                      <a:r>
                        <a:rPr lang="en-CA" sz="2300" b="0" dirty="0"/>
                        <a:t>Judges’ Responsibilities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10 - 11</a:t>
                      </a: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5042">
                <a:tc>
                  <a:txBody>
                    <a:bodyPr/>
                    <a:lstStyle/>
                    <a:p>
                      <a:pPr marL="457200" indent="-457200">
                        <a:buClr>
                          <a:schemeClr val="accent1"/>
                        </a:buClr>
                        <a:buFont typeface="Arial" panose="020B0604020202020204" pitchFamily="34" charset="0"/>
                        <a:buChar char="•"/>
                      </a:pPr>
                      <a:r>
                        <a:rPr lang="en-CA" sz="2300" b="0" dirty="0"/>
                        <a:t>Evaluation and Scoring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12 - 14</a:t>
                      </a:r>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23666">
                <a:tc>
                  <a:txBody>
                    <a:bodyPr/>
                    <a:lstStyle/>
                    <a:p>
                      <a:pPr marL="457200" indent="-457200">
                        <a:buClr>
                          <a:schemeClr val="accent1"/>
                        </a:buClr>
                        <a:buFont typeface="Arial" panose="020B0604020202020204" pitchFamily="34" charset="0"/>
                        <a:buChar char="•"/>
                      </a:pPr>
                      <a:r>
                        <a:rPr lang="en-CA" sz="2300" b="0" dirty="0"/>
                        <a:t>CKC Hunt Test Performance Standards and Fault Classification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15 - 29</a:t>
                      </a:r>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5042">
                <a:tc>
                  <a:txBody>
                    <a:bodyPr/>
                    <a:lstStyle/>
                    <a:p>
                      <a:pPr marL="457200" indent="-457200">
                        <a:buClr>
                          <a:schemeClr val="accent1"/>
                        </a:buClr>
                        <a:buFont typeface="Arial" panose="020B0604020202020204" pitchFamily="34" charset="0"/>
                        <a:buChar char="•"/>
                      </a:pPr>
                      <a:r>
                        <a:rPr lang="en-CA" sz="2300" b="0" dirty="0"/>
                        <a:t>Serious Handler Faults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   30 - 31</a:t>
                      </a:r>
                    </a:p>
                  </a:txBody>
                  <a:tcPr marL="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5042">
                <a:tc>
                  <a:txBody>
                    <a:bodyPr/>
                    <a:lstStyle/>
                    <a:p>
                      <a:pPr marL="457200" indent="-457200">
                        <a:buClr>
                          <a:schemeClr val="accent1"/>
                        </a:buClr>
                        <a:buFont typeface="Arial" panose="020B0604020202020204" pitchFamily="34" charset="0"/>
                        <a:buChar char="•"/>
                      </a:pPr>
                      <a:r>
                        <a:rPr lang="en-CA" sz="2300" b="0" dirty="0"/>
                        <a:t>Gun Safety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a:t>32</a:t>
                      </a:r>
                      <a:r>
                        <a:rPr lang="en-CA" sz="1800" b="0" baseline="0" dirty="0"/>
                        <a:t> - 34</a:t>
                      </a:r>
                      <a:endParaRPr lang="en-CA" sz="1800" b="0" dirty="0"/>
                    </a:p>
                  </a:txBody>
                  <a:tcPr marL="43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Style</a:t>
            </a:r>
          </a:p>
        </p:txBody>
      </p:sp>
      <p:sp>
        <p:nvSpPr>
          <p:cNvPr id="3" name="Content Placeholder 2"/>
          <p:cNvSpPr>
            <a:spLocks noGrp="1"/>
          </p:cNvSpPr>
          <p:nvPr>
            <p:ph idx="1"/>
          </p:nvPr>
        </p:nvSpPr>
        <p:spPr/>
        <p:txBody>
          <a:bodyPr/>
          <a:lstStyle/>
          <a:p>
            <a:r>
              <a:rPr lang="en-CA" dirty="0"/>
              <a:t>Serious:</a:t>
            </a:r>
          </a:p>
          <a:p>
            <a:pPr lvl="1"/>
            <a:r>
              <a:rPr lang="en-CA" dirty="0"/>
              <a:t>In Master Upland test, excessive handling to maintain range and position</a:t>
            </a:r>
          </a:p>
          <a:p>
            <a:r>
              <a:rPr lang="en-CA" dirty="0"/>
              <a:t>Moderate:</a:t>
            </a:r>
          </a:p>
          <a:p>
            <a:pPr lvl="1"/>
            <a:r>
              <a:rPr lang="en-CA" dirty="0"/>
              <a:t>Hunting in a slow, lackadaisical, disinterested manner</a:t>
            </a:r>
          </a:p>
          <a:p>
            <a:pPr lvl="1"/>
            <a:r>
              <a:rPr lang="en-CA" dirty="0"/>
              <a:t>Lack of alert, obedient attitude, lack of determined departure on land or on water, lack of aggressive search for the fall, lack of prompt pick up and return</a:t>
            </a:r>
          </a:p>
          <a:p>
            <a:r>
              <a:rPr lang="en-CA" dirty="0"/>
              <a:t>Minor</a:t>
            </a:r>
          </a:p>
          <a:p>
            <a:pPr lvl="1"/>
            <a:r>
              <a:rPr lang="en-CA" dirty="0"/>
              <a:t>Lack of attention</a:t>
            </a:r>
          </a:p>
          <a:p>
            <a:pPr lvl="1"/>
            <a:r>
              <a:rPr lang="en-CA" dirty="0"/>
              <a:t>Slow pick-up of a dead bird (except when fluttering or badly shot up</a:t>
            </a:r>
          </a:p>
          <a:p>
            <a:pPr lvl="1"/>
            <a:r>
              <a:rPr lang="en-CA" dirty="0"/>
              <a:t>Dropping bird or handling bird in a sloppy manner</a:t>
            </a:r>
          </a:p>
          <a:p>
            <a:endParaRPr lang="en-CA" dirty="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20</a:t>
            </a:fld>
            <a:endParaRPr lang="en-CA"/>
          </a:p>
        </p:txBody>
      </p:sp>
    </p:spTree>
    <p:extLst>
      <p:ext uri="{BB962C8B-B14F-4D97-AF65-F5344CB8AC3E}">
        <p14:creationId xmlns:p14="http://schemas.microsoft.com/office/powerpoint/2010/main" val="250071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Standards:</a:t>
            </a:r>
            <a:br>
              <a:rPr lang="en-CA" dirty="0"/>
            </a:br>
            <a:r>
              <a:rPr lang="en-CA" dirty="0"/>
              <a:t>Perseverance</a:t>
            </a:r>
          </a:p>
        </p:txBody>
      </p:sp>
      <p:sp>
        <p:nvSpPr>
          <p:cNvPr id="3" name="Content Placeholder 2"/>
          <p:cNvSpPr>
            <a:spLocks noGrp="1"/>
          </p:cNvSpPr>
          <p:nvPr>
            <p:ph idx="1"/>
          </p:nvPr>
        </p:nvSpPr>
        <p:spPr/>
        <p:txBody>
          <a:bodyPr/>
          <a:lstStyle/>
          <a:p>
            <a:r>
              <a:rPr lang="en-CA" dirty="0"/>
              <a:t>Perseverance and courage in hunting is shown by a dog’s determination to stick at it and complete the task at hand (i.e. systematically, aggressively, and without faltering) to search for and find the bird he is to retrieve</a:t>
            </a:r>
          </a:p>
          <a:p>
            <a:r>
              <a:rPr lang="en-CA" dirty="0"/>
              <a:t>Willingness to face, without hesitation and repeatedly, rough cover, cold or rough water, ice, mud or other similar conditions which make the going tough</a:t>
            </a:r>
          </a:p>
          <a:p>
            <a:endParaRPr lang="en-CA" dirty="0"/>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105" y="4365104"/>
            <a:ext cx="2485991" cy="2088232"/>
          </a:xfrm>
          <a:prstGeom prst="rect">
            <a:avLst/>
          </a:prstGeom>
        </p:spPr>
      </p:pic>
    </p:spTree>
    <p:extLst>
      <p:ext uri="{BB962C8B-B14F-4D97-AF65-F5344CB8AC3E}">
        <p14:creationId xmlns:p14="http://schemas.microsoft.com/office/powerpoint/2010/main" val="59051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 Perseverance</a:t>
            </a:r>
          </a:p>
        </p:txBody>
      </p:sp>
      <p:sp>
        <p:nvSpPr>
          <p:cNvPr id="3" name="Content Placeholder 2"/>
          <p:cNvSpPr>
            <a:spLocks noGrp="1"/>
          </p:cNvSpPr>
          <p:nvPr>
            <p:ph idx="1"/>
          </p:nvPr>
        </p:nvSpPr>
        <p:spPr/>
        <p:txBody>
          <a:bodyPr>
            <a:normAutofit/>
          </a:bodyPr>
          <a:lstStyle/>
          <a:p>
            <a:r>
              <a:rPr lang="en-CA" dirty="0"/>
              <a:t>Serious</a:t>
            </a:r>
          </a:p>
          <a:p>
            <a:pPr lvl="1"/>
            <a:r>
              <a:rPr lang="en-CA" dirty="0"/>
              <a:t>Failure to enter uncomfortable circumstances (e.g. rough cover, water, ice, mud) after having been ordered to do so several times</a:t>
            </a:r>
          </a:p>
          <a:p>
            <a:pPr lvl="1"/>
            <a:r>
              <a:rPr lang="en-CA" dirty="0"/>
              <a:t>Switching birds - Establishing a hunt in one area of the fall, then giving up and establishing a hunt in another area of the fall; or drops a bird retrieved and goes for another </a:t>
            </a:r>
          </a:p>
          <a:p>
            <a:pPr lvl="1"/>
            <a:r>
              <a:rPr lang="en-CA" dirty="0"/>
              <a:t>On a mark, returning without the bird, except in a recast situation</a:t>
            </a:r>
          </a:p>
          <a:p>
            <a:pPr lvl="1"/>
            <a:r>
              <a:rPr lang="en-CA" dirty="0"/>
              <a:t>Stops its hunt</a:t>
            </a:r>
          </a:p>
          <a:p>
            <a:pPr lvl="1"/>
            <a:r>
              <a:rPr lang="en-CA" dirty="0"/>
              <a:t>“Blinks” a bird – fails to pick the bird up and leaves it after making the find</a:t>
            </a:r>
          </a:p>
        </p:txBody>
      </p:sp>
      <p:sp>
        <p:nvSpPr>
          <p:cNvPr id="4" name="Slide Number Placeholder 3"/>
          <p:cNvSpPr>
            <a:spLocks noGrp="1"/>
          </p:cNvSpPr>
          <p:nvPr>
            <p:ph type="sldNum" sz="quarter" idx="12"/>
          </p:nvPr>
        </p:nvSpPr>
        <p:spPr/>
        <p:txBody>
          <a:bodyPr/>
          <a:lstStyle/>
          <a:p>
            <a:fld id="{14696958-A79D-4814-8D1C-6A5C08BA43B2}" type="slidenum">
              <a:rPr lang="en-CA" smtClean="0"/>
              <a:t>22</a:t>
            </a:fld>
            <a:endParaRPr lang="en-CA"/>
          </a:p>
        </p:txBody>
      </p:sp>
    </p:spTree>
    <p:extLst>
      <p:ext uri="{BB962C8B-B14F-4D97-AF65-F5344CB8AC3E}">
        <p14:creationId xmlns:p14="http://schemas.microsoft.com/office/powerpoint/2010/main" val="178491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Perseverance Cont’d</a:t>
            </a:r>
          </a:p>
        </p:txBody>
      </p:sp>
      <p:sp>
        <p:nvSpPr>
          <p:cNvPr id="3" name="Content Placeholder 2"/>
          <p:cNvSpPr>
            <a:spLocks noGrp="1"/>
          </p:cNvSpPr>
          <p:nvPr>
            <p:ph idx="1"/>
          </p:nvPr>
        </p:nvSpPr>
        <p:spPr/>
        <p:txBody>
          <a:bodyPr/>
          <a:lstStyle/>
          <a:p>
            <a:r>
              <a:rPr lang="en-CA" dirty="0"/>
              <a:t>Moderate:</a:t>
            </a:r>
          </a:p>
          <a:p>
            <a:pPr lvl="1"/>
            <a:r>
              <a:rPr lang="en-CA" dirty="0"/>
              <a:t>Reluctance to enter uncomfortable circumstances (e.g. rough cover, water, ice, mud) or other situations involving unpleasant going for the dog</a:t>
            </a:r>
          </a:p>
          <a:p>
            <a:pPr lvl="1"/>
            <a:r>
              <a:rPr lang="en-CA" dirty="0"/>
              <a:t>Popping on a marked retrieve –stopping and looking back to handler for directions on a mark</a:t>
            </a:r>
          </a:p>
          <a:p>
            <a:r>
              <a:rPr lang="en-CA" dirty="0"/>
              <a:t>Minor:</a:t>
            </a:r>
          </a:p>
          <a:p>
            <a:pPr lvl="1"/>
            <a:r>
              <a:rPr lang="en-CA" dirty="0"/>
              <a:t>Popping, stopping and looking back for directions on a blind retrieve where there are no extenuating circumstances</a:t>
            </a:r>
          </a:p>
          <a:p>
            <a:pPr lvl="1"/>
            <a:r>
              <a:rPr lang="en-CA" dirty="0"/>
              <a:t>In Junior, a single recast</a:t>
            </a:r>
          </a:p>
        </p:txBody>
      </p:sp>
      <p:sp>
        <p:nvSpPr>
          <p:cNvPr id="4" name="Slide Number Placeholder 3"/>
          <p:cNvSpPr>
            <a:spLocks noGrp="1"/>
          </p:cNvSpPr>
          <p:nvPr>
            <p:ph type="sldNum" sz="quarter" idx="12"/>
          </p:nvPr>
        </p:nvSpPr>
        <p:spPr/>
        <p:txBody>
          <a:bodyPr/>
          <a:lstStyle/>
          <a:p>
            <a:fld id="{14696958-A79D-4814-8D1C-6A5C08BA43B2}" type="slidenum">
              <a:rPr lang="en-CA" smtClean="0"/>
              <a:t>23</a:t>
            </a:fld>
            <a:endParaRPr lang="en-CA"/>
          </a:p>
        </p:txBody>
      </p:sp>
    </p:spTree>
    <p:extLst>
      <p:ext uri="{BB962C8B-B14F-4D97-AF65-F5344CB8AC3E}">
        <p14:creationId xmlns:p14="http://schemas.microsoft.com/office/powerpoint/2010/main" val="124096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Standards:</a:t>
            </a:r>
            <a:br>
              <a:rPr lang="en-CA" dirty="0"/>
            </a:br>
            <a:r>
              <a:rPr lang="en-CA" dirty="0"/>
              <a:t>Trainability</a:t>
            </a:r>
          </a:p>
        </p:txBody>
      </p:sp>
      <p:sp>
        <p:nvSpPr>
          <p:cNvPr id="3" name="Content Placeholder 2"/>
          <p:cNvSpPr>
            <a:spLocks noGrp="1"/>
          </p:cNvSpPr>
          <p:nvPr>
            <p:ph idx="1"/>
          </p:nvPr>
        </p:nvSpPr>
        <p:spPr>
          <a:xfrm>
            <a:off x="457200" y="1600200"/>
            <a:ext cx="7620000" cy="5141168"/>
          </a:xfrm>
        </p:spPr>
        <p:txBody>
          <a:bodyPr/>
          <a:lstStyle/>
          <a:p>
            <a:r>
              <a:rPr lang="en-CA" dirty="0"/>
              <a:t>Trainability</a:t>
            </a:r>
            <a:r>
              <a:rPr lang="en-CA" b="1" i="1" dirty="0"/>
              <a:t> </a:t>
            </a:r>
            <a:r>
              <a:rPr lang="en-CA" dirty="0"/>
              <a:t>consists of those abilities that the dog acquires through training</a:t>
            </a:r>
          </a:p>
          <a:p>
            <a:pPr lvl="1"/>
            <a:r>
              <a:rPr lang="en-CA" b="1" i="1" dirty="0"/>
              <a:t>Steadiness: </a:t>
            </a:r>
            <a:r>
              <a:rPr lang="en-CA" dirty="0"/>
              <a:t>Lack of movement on the line</a:t>
            </a:r>
          </a:p>
          <a:p>
            <a:pPr lvl="1"/>
            <a:r>
              <a:rPr lang="en-CA" b="1" i="1" dirty="0"/>
              <a:t>Control:</a:t>
            </a:r>
            <a:r>
              <a:rPr lang="en-CA" dirty="0"/>
              <a:t> Closely aligned to the dog’s response to direction and includes obedience and line manners</a:t>
            </a:r>
          </a:p>
          <a:p>
            <a:pPr lvl="1"/>
            <a:r>
              <a:rPr lang="en-CA" b="1" i="1" dirty="0"/>
              <a:t>Response: </a:t>
            </a:r>
            <a:r>
              <a:rPr lang="en-CA" dirty="0"/>
              <a:t>Important in handling tests and in situations where a dog must be brought back to the area of the fall when it has mismarked</a:t>
            </a:r>
          </a:p>
          <a:p>
            <a:pPr lvl="1"/>
            <a:r>
              <a:rPr lang="en-CA" b="1" i="1" dirty="0"/>
              <a:t>Delivery:</a:t>
            </a:r>
            <a:r>
              <a:rPr lang="en-CA" dirty="0"/>
              <a:t> Bird must be delivered to the handler directly upon return from the retrieve and given up willingly</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24</a:t>
            </a:fld>
            <a:endParaRPr lang="en-CA"/>
          </a:p>
        </p:txBody>
      </p:sp>
    </p:spTree>
    <p:extLst>
      <p:ext uri="{BB962C8B-B14F-4D97-AF65-F5344CB8AC3E}">
        <p14:creationId xmlns:p14="http://schemas.microsoft.com/office/powerpoint/2010/main" val="202220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Trainability - </a:t>
            </a:r>
            <a:r>
              <a:rPr lang="en-CA" i="1" dirty="0"/>
              <a:t>Steadiness</a:t>
            </a:r>
          </a:p>
        </p:txBody>
      </p:sp>
      <p:sp>
        <p:nvSpPr>
          <p:cNvPr id="3" name="Content Placeholder 2"/>
          <p:cNvSpPr>
            <a:spLocks noGrp="1"/>
          </p:cNvSpPr>
          <p:nvPr>
            <p:ph idx="1"/>
          </p:nvPr>
        </p:nvSpPr>
        <p:spPr>
          <a:xfrm>
            <a:off x="457200" y="1600200"/>
            <a:ext cx="7620000" cy="5257800"/>
          </a:xfrm>
        </p:spPr>
        <p:txBody>
          <a:bodyPr>
            <a:normAutofit/>
          </a:bodyPr>
          <a:lstStyle/>
          <a:p>
            <a:r>
              <a:rPr lang="en-CA" dirty="0"/>
              <a:t>Serious:</a:t>
            </a:r>
          </a:p>
          <a:p>
            <a:pPr lvl="1"/>
            <a:r>
              <a:rPr lang="en-CA" dirty="0"/>
              <a:t>In Master, a break or controlled break by the working or honouring dog results in mandatory elimination, except in the Upland test where a controlled break is allowed provided that the dog was initially steady to flush and shot</a:t>
            </a:r>
          </a:p>
          <a:p>
            <a:r>
              <a:rPr lang="en-CA" dirty="0"/>
              <a:t>Moderate:</a:t>
            </a:r>
          </a:p>
          <a:p>
            <a:pPr lvl="1"/>
            <a:r>
              <a:rPr lang="en-CA" dirty="0"/>
              <a:t>In Senior, a controlled break, after which the dog is brought under control and providing it does not interfere with the working dog </a:t>
            </a:r>
          </a:p>
          <a:p>
            <a:pPr lvl="1"/>
            <a:r>
              <a:rPr lang="en-CA" dirty="0"/>
              <a:t>Extreme or persistent creeping or serious lack of steadiness and general poor line manners</a:t>
            </a:r>
          </a:p>
          <a:p>
            <a:pPr lvl="1"/>
            <a:r>
              <a:rPr lang="en-CA" dirty="0"/>
              <a:t>In Master, talking to the working or honouring dog</a:t>
            </a:r>
          </a:p>
          <a:p>
            <a:pPr marL="411480" lvl="1" indent="0">
              <a:buNone/>
            </a:pPr>
            <a:endParaRPr lang="en-CA" dirty="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25</a:t>
            </a:fld>
            <a:endParaRPr lang="en-CA"/>
          </a:p>
        </p:txBody>
      </p:sp>
      <p:pic>
        <p:nvPicPr>
          <p:cNvPr id="5" name="Picture 3" descr="C:\Users\Martin\Desktop\DSC_9547 (640x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28834"/>
            <a:ext cx="2016224" cy="155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4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Trainability – </a:t>
            </a:r>
            <a:r>
              <a:rPr lang="en-CA" i="1" dirty="0"/>
              <a:t>Steadiness Cont’d</a:t>
            </a:r>
          </a:p>
        </p:txBody>
      </p:sp>
      <p:sp>
        <p:nvSpPr>
          <p:cNvPr id="3" name="Content Placeholder 2"/>
          <p:cNvSpPr>
            <a:spLocks noGrp="1"/>
          </p:cNvSpPr>
          <p:nvPr>
            <p:ph idx="1"/>
          </p:nvPr>
        </p:nvSpPr>
        <p:spPr/>
        <p:txBody>
          <a:bodyPr/>
          <a:lstStyle/>
          <a:p>
            <a:r>
              <a:rPr lang="en-CA" dirty="0"/>
              <a:t>Minor: </a:t>
            </a:r>
          </a:p>
          <a:p>
            <a:pPr lvl="1"/>
            <a:r>
              <a:rPr lang="en-CA" dirty="0"/>
              <a:t>Unsteadiness on the line, including creeping</a:t>
            </a:r>
          </a:p>
          <a:p>
            <a:pPr lvl="1"/>
            <a:r>
              <a:rPr lang="en-CA" dirty="0"/>
              <a:t>In Junior, controlled break</a:t>
            </a:r>
          </a:p>
          <a:p>
            <a:pPr lvl="1"/>
            <a:r>
              <a:rPr lang="en-CA" dirty="0"/>
              <a:t>In Master, controlled break in Upland</a:t>
            </a:r>
          </a:p>
          <a:p>
            <a:pPr lvl="1"/>
            <a:r>
              <a:rPr lang="en-CA" dirty="0"/>
              <a:t>In Senior and Master, creeping</a:t>
            </a:r>
          </a:p>
          <a:p>
            <a:pPr lvl="1"/>
            <a:r>
              <a:rPr lang="en-CA" dirty="0"/>
              <a:t>In Senior, talking to the working dog or honouring dog</a:t>
            </a:r>
          </a:p>
          <a:p>
            <a:pPr lvl="2"/>
            <a:r>
              <a:rPr lang="en-CA" dirty="0"/>
              <a:t>It is desirable that the handler remain silent from the time the first shot is fired until release by the judge</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26</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605130"/>
            <a:ext cx="3096344" cy="2064230"/>
          </a:xfrm>
          <a:prstGeom prst="rect">
            <a:avLst/>
          </a:prstGeom>
        </p:spPr>
      </p:pic>
    </p:spTree>
    <p:extLst>
      <p:ext uri="{BB962C8B-B14F-4D97-AF65-F5344CB8AC3E}">
        <p14:creationId xmlns:p14="http://schemas.microsoft.com/office/powerpoint/2010/main" val="2415916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 Trainability - </a:t>
            </a:r>
            <a:r>
              <a:rPr lang="en-CA" i="1" dirty="0"/>
              <a:t>Control</a:t>
            </a:r>
          </a:p>
        </p:txBody>
      </p:sp>
      <p:sp>
        <p:nvSpPr>
          <p:cNvPr id="3" name="Content Placeholder 2"/>
          <p:cNvSpPr>
            <a:spLocks noGrp="1"/>
          </p:cNvSpPr>
          <p:nvPr>
            <p:ph idx="1"/>
          </p:nvPr>
        </p:nvSpPr>
        <p:spPr/>
        <p:txBody>
          <a:bodyPr>
            <a:normAutofit/>
          </a:bodyPr>
          <a:lstStyle/>
          <a:p>
            <a:r>
              <a:rPr lang="en-CA" dirty="0"/>
              <a:t>Serious:</a:t>
            </a:r>
          </a:p>
          <a:p>
            <a:pPr lvl="1"/>
            <a:r>
              <a:rPr lang="en-CA" dirty="0"/>
              <a:t>Dog is allowed to hunt extensively after handling on a mark/blind has begun</a:t>
            </a:r>
          </a:p>
          <a:p>
            <a:pPr lvl="1"/>
            <a:r>
              <a:rPr lang="en-CA" dirty="0"/>
              <a:t>Dog is out of sight on a blind for an unreasonable time </a:t>
            </a:r>
          </a:p>
          <a:p>
            <a:pPr lvl="1"/>
            <a:r>
              <a:rPr lang="en-CA" dirty="0"/>
              <a:t>Loud and prolonged barking or whining</a:t>
            </a:r>
          </a:p>
          <a:p>
            <a:r>
              <a:rPr lang="en-CA" dirty="0"/>
              <a:t>Moderate:</a:t>
            </a:r>
          </a:p>
          <a:p>
            <a:pPr lvl="1"/>
            <a:r>
              <a:rPr lang="en-CA" dirty="0"/>
              <a:t>Moderate whining of short duration </a:t>
            </a:r>
          </a:p>
          <a:p>
            <a:pPr lvl="1"/>
            <a:r>
              <a:rPr lang="en-CA" dirty="0"/>
              <a:t>Recast</a:t>
            </a:r>
          </a:p>
          <a:p>
            <a:r>
              <a:rPr lang="en-CA" dirty="0"/>
              <a:t>Minor</a:t>
            </a:r>
          </a:p>
          <a:p>
            <a:pPr lvl="1"/>
            <a:r>
              <a:rPr lang="en-CA" dirty="0"/>
              <a:t>Slight short whine or one bark on line or on send</a:t>
            </a:r>
          </a:p>
          <a:p>
            <a:pPr lvl="1"/>
            <a:r>
              <a:rPr lang="en-CA" dirty="0"/>
              <a:t>In Junior, a single recast</a:t>
            </a:r>
          </a:p>
          <a:p>
            <a:pPr lvl="1"/>
            <a:r>
              <a:rPr lang="en-CA" dirty="0"/>
              <a:t>Poor line manners; poor heeling, dropping bird on delivery, jumping after birds, etc. </a:t>
            </a:r>
          </a:p>
          <a:p>
            <a:pPr lvl="1"/>
            <a:endParaRPr lang="en-CA" dirty="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27</a:t>
            </a:fld>
            <a:endParaRPr lang="en-CA"/>
          </a:p>
        </p:txBody>
      </p:sp>
    </p:spTree>
    <p:extLst>
      <p:ext uri="{BB962C8B-B14F-4D97-AF65-F5344CB8AC3E}">
        <p14:creationId xmlns:p14="http://schemas.microsoft.com/office/powerpoint/2010/main" val="247916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Trainability - </a:t>
            </a:r>
            <a:r>
              <a:rPr lang="en-CA" i="1" dirty="0"/>
              <a:t>Response</a:t>
            </a:r>
          </a:p>
        </p:txBody>
      </p:sp>
      <p:sp>
        <p:nvSpPr>
          <p:cNvPr id="3" name="Content Placeholder 2"/>
          <p:cNvSpPr>
            <a:spLocks noGrp="1"/>
          </p:cNvSpPr>
          <p:nvPr>
            <p:ph idx="1"/>
          </p:nvPr>
        </p:nvSpPr>
        <p:spPr/>
        <p:txBody>
          <a:bodyPr/>
          <a:lstStyle/>
          <a:p>
            <a:r>
              <a:rPr lang="en-CA" dirty="0"/>
              <a:t>Serious:</a:t>
            </a:r>
          </a:p>
          <a:p>
            <a:pPr lvl="1"/>
            <a:r>
              <a:rPr lang="en-CA" dirty="0"/>
              <a:t>Many refusals unless mitigating circumstances exist</a:t>
            </a:r>
          </a:p>
          <a:p>
            <a:pPr lvl="1"/>
            <a:r>
              <a:rPr lang="en-CA" dirty="0"/>
              <a:t>Failure to return when called</a:t>
            </a:r>
          </a:p>
          <a:p>
            <a:pPr lvl="1"/>
            <a:r>
              <a:rPr lang="en-CA" dirty="0"/>
              <a:t>Repeatedly popping on a blind</a:t>
            </a:r>
          </a:p>
          <a:p>
            <a:r>
              <a:rPr lang="en-CA" dirty="0"/>
              <a:t>Moderate:</a:t>
            </a:r>
          </a:p>
          <a:p>
            <a:pPr lvl="1"/>
            <a:r>
              <a:rPr lang="en-CA" dirty="0"/>
              <a:t>Multiple whistle/cast refusals</a:t>
            </a:r>
          </a:p>
          <a:p>
            <a:r>
              <a:rPr lang="en-CA" dirty="0"/>
              <a:t>Minor:</a:t>
            </a:r>
          </a:p>
          <a:p>
            <a:pPr lvl="1"/>
            <a:r>
              <a:rPr lang="en-CA" dirty="0"/>
              <a:t>One whistle/occasional cast refusal unless mitigating circumstances exist</a:t>
            </a:r>
          </a:p>
          <a:p>
            <a:pPr lvl="1"/>
            <a:r>
              <a:rPr lang="en-CA" dirty="0"/>
              <a:t>Popping, stopping and looking back for direction on a blind retrieve where there are no extenuating circumstances</a:t>
            </a:r>
          </a:p>
        </p:txBody>
      </p:sp>
      <p:sp>
        <p:nvSpPr>
          <p:cNvPr id="4" name="Slide Number Placeholder 3"/>
          <p:cNvSpPr>
            <a:spLocks noGrp="1"/>
          </p:cNvSpPr>
          <p:nvPr>
            <p:ph type="sldNum" sz="quarter" idx="12"/>
          </p:nvPr>
        </p:nvSpPr>
        <p:spPr/>
        <p:txBody>
          <a:bodyPr/>
          <a:lstStyle/>
          <a:p>
            <a:fld id="{14696958-A79D-4814-8D1C-6A5C08BA43B2}" type="slidenum">
              <a:rPr lang="en-CA" smtClean="0"/>
              <a:t>28</a:t>
            </a:fld>
            <a:endParaRPr lang="en-CA"/>
          </a:p>
        </p:txBody>
      </p:sp>
    </p:spTree>
    <p:extLst>
      <p:ext uri="{BB962C8B-B14F-4D97-AF65-F5344CB8AC3E}">
        <p14:creationId xmlns:p14="http://schemas.microsoft.com/office/powerpoint/2010/main" val="3649563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Classification of Faults:</a:t>
            </a:r>
            <a:br>
              <a:rPr lang="en-CA" dirty="0"/>
            </a:br>
            <a:r>
              <a:rPr lang="en-CA" dirty="0"/>
              <a:t>Trainability - </a:t>
            </a:r>
            <a:r>
              <a:rPr lang="en-CA" i="1" dirty="0"/>
              <a:t>Delivery</a:t>
            </a:r>
          </a:p>
        </p:txBody>
      </p:sp>
      <p:sp>
        <p:nvSpPr>
          <p:cNvPr id="3" name="Content Placeholder 2"/>
          <p:cNvSpPr>
            <a:spLocks noGrp="1"/>
          </p:cNvSpPr>
          <p:nvPr>
            <p:ph idx="1"/>
          </p:nvPr>
        </p:nvSpPr>
        <p:spPr/>
        <p:txBody>
          <a:bodyPr/>
          <a:lstStyle/>
          <a:p>
            <a:r>
              <a:rPr lang="en-CA" dirty="0"/>
              <a:t>Serious:</a:t>
            </a:r>
          </a:p>
          <a:p>
            <a:pPr lvl="1" algn="just"/>
            <a:r>
              <a:rPr lang="en-CA" dirty="0"/>
              <a:t>Failure to deliver to hand</a:t>
            </a:r>
          </a:p>
          <a:p>
            <a:pPr lvl="1" algn="just"/>
            <a:r>
              <a:rPr lang="en-CA" dirty="0"/>
              <a:t>Freezing – refusal to release a bird for an unreasonable period of time or until compelled to do so</a:t>
            </a:r>
          </a:p>
          <a:p>
            <a:pPr lvl="1" algn="just"/>
            <a:r>
              <a:rPr lang="en-CA" dirty="0"/>
              <a:t>Hard mouth – badly damaging a bird or making it unfit for human consumption which, in the opinion of the judges, was caused solely by the dog without justification </a:t>
            </a:r>
          </a:p>
          <a:p>
            <a:pPr lvl="1" algn="just"/>
            <a:r>
              <a:rPr lang="en-CA" dirty="0"/>
              <a:t>Retrieving a decoy</a:t>
            </a:r>
          </a:p>
          <a:p>
            <a:pPr algn="just"/>
            <a:r>
              <a:rPr lang="en-CA" dirty="0"/>
              <a:t>Minor</a:t>
            </a:r>
          </a:p>
          <a:p>
            <a:pPr lvl="1" algn="just"/>
            <a:r>
              <a:rPr lang="en-CA" dirty="0"/>
              <a:t>Slight freezing – reluctance to give up a bird </a:t>
            </a:r>
          </a:p>
          <a:p>
            <a:pPr lvl="1" algn="just"/>
            <a:r>
              <a:rPr lang="en-CA" dirty="0"/>
              <a:t>Roughness with game</a:t>
            </a:r>
          </a:p>
        </p:txBody>
      </p:sp>
      <p:sp>
        <p:nvSpPr>
          <p:cNvPr id="4" name="Slide Number Placeholder 3"/>
          <p:cNvSpPr>
            <a:spLocks noGrp="1"/>
          </p:cNvSpPr>
          <p:nvPr>
            <p:ph type="sldNum" sz="quarter" idx="12"/>
          </p:nvPr>
        </p:nvSpPr>
        <p:spPr/>
        <p:txBody>
          <a:bodyPr/>
          <a:lstStyle/>
          <a:p>
            <a:fld id="{14696958-A79D-4814-8D1C-6A5C08BA43B2}" type="slidenum">
              <a:rPr lang="en-CA" smtClean="0"/>
              <a:t>29</a:t>
            </a:fld>
            <a:endParaRPr lang="en-CA"/>
          </a:p>
        </p:txBody>
      </p:sp>
    </p:spTree>
    <p:extLst>
      <p:ext uri="{BB962C8B-B14F-4D97-AF65-F5344CB8AC3E}">
        <p14:creationId xmlns:p14="http://schemas.microsoft.com/office/powerpoint/2010/main" val="301720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 of CKC Hunt Tests</a:t>
            </a:r>
          </a:p>
        </p:txBody>
      </p:sp>
      <p:sp>
        <p:nvSpPr>
          <p:cNvPr id="3" name="Content Placeholder 2"/>
          <p:cNvSpPr>
            <a:spLocks noGrp="1"/>
          </p:cNvSpPr>
          <p:nvPr>
            <p:ph idx="1"/>
          </p:nvPr>
        </p:nvSpPr>
        <p:spPr/>
        <p:txBody>
          <a:bodyPr/>
          <a:lstStyle/>
          <a:p>
            <a:r>
              <a:rPr lang="en-CA" dirty="0"/>
              <a:t>The purpose of the hunt test for Retrievers, Barbet, Irish Water Spaniels and Standard Poodles is to test the merits of, and evaluate the abilities of these dogs in the field in order to determine their suitability and ability as </a:t>
            </a:r>
            <a:r>
              <a:rPr lang="en-CA"/>
              <a:t>hunting companions</a:t>
            </a:r>
          </a:p>
          <a:p>
            <a:r>
              <a:rPr lang="en-CA"/>
              <a:t>Hunt </a:t>
            </a:r>
            <a:r>
              <a:rPr lang="en-CA" dirty="0"/>
              <a:t>tests should, therefore, simulate as nearly as possible the conditions met in a true hunting situation </a:t>
            </a:r>
          </a:p>
          <a:p>
            <a:pPr marL="114300" indent="0">
              <a:buNone/>
            </a:pPr>
            <a:r>
              <a:rPr lang="en-CA" dirty="0"/>
              <a:t>                    - Section 13.1.1 of CKC Rules and Regulations</a:t>
            </a:r>
          </a:p>
          <a:p>
            <a:pPr marL="114300" indent="0">
              <a:buNone/>
            </a:pPr>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488200"/>
            <a:ext cx="3240360" cy="1821120"/>
          </a:xfrm>
          <a:prstGeom prst="rect">
            <a:avLst/>
          </a:prstGeom>
        </p:spPr>
      </p:pic>
    </p:spTree>
    <p:extLst>
      <p:ext uri="{BB962C8B-B14F-4D97-AF65-F5344CB8AC3E}">
        <p14:creationId xmlns:p14="http://schemas.microsoft.com/office/powerpoint/2010/main" val="73362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Serious Handler Faults</a:t>
            </a:r>
          </a:p>
        </p:txBody>
      </p:sp>
      <p:sp>
        <p:nvSpPr>
          <p:cNvPr id="3" name="Content Placeholder 2"/>
          <p:cNvSpPr>
            <a:spLocks noGrp="1"/>
          </p:cNvSpPr>
          <p:nvPr>
            <p:ph idx="1"/>
          </p:nvPr>
        </p:nvSpPr>
        <p:spPr/>
        <p:txBody>
          <a:bodyPr/>
          <a:lstStyle/>
          <a:p>
            <a:r>
              <a:rPr lang="en-CA" dirty="0"/>
              <a:t>In Master and Senior, carrying exposed training equipment (example: crop) </a:t>
            </a:r>
          </a:p>
          <a:p>
            <a:r>
              <a:rPr lang="en-CA" dirty="0"/>
              <a:t>Lining a dog with the hand in the direction of a fall or gun station before falls are down</a:t>
            </a:r>
          </a:p>
          <a:p>
            <a:r>
              <a:rPr lang="en-CA" dirty="0"/>
              <a:t>The handler of an honouring dog makes noise or gives a command loud enough to interfere with the working dog </a:t>
            </a:r>
          </a:p>
          <a:p>
            <a:r>
              <a:rPr lang="en-CA" dirty="0"/>
              <a:t>Unsportsmanlike conduct: Abusing or harassing any person present or kicking, striking or otherwise roughly manhandling a dog</a:t>
            </a:r>
          </a:p>
          <a:p>
            <a:r>
              <a:rPr lang="en-CA" dirty="0"/>
              <a:t>Lack of safe gun handling</a:t>
            </a:r>
          </a:p>
        </p:txBody>
      </p:sp>
      <p:sp>
        <p:nvSpPr>
          <p:cNvPr id="4" name="Slide Number Placeholder 3"/>
          <p:cNvSpPr>
            <a:spLocks noGrp="1"/>
          </p:cNvSpPr>
          <p:nvPr>
            <p:ph type="sldNum" sz="quarter" idx="12"/>
          </p:nvPr>
        </p:nvSpPr>
        <p:spPr/>
        <p:txBody>
          <a:bodyPr/>
          <a:lstStyle/>
          <a:p>
            <a:fld id="{14696958-A79D-4814-8D1C-6A5C08BA43B2}" type="slidenum">
              <a:rPr lang="en-CA" smtClean="0"/>
              <a:t>30</a:t>
            </a:fld>
            <a:endParaRPr lang="en-CA"/>
          </a:p>
        </p:txBody>
      </p:sp>
    </p:spTree>
    <p:extLst>
      <p:ext uri="{BB962C8B-B14F-4D97-AF65-F5344CB8AC3E}">
        <p14:creationId xmlns:p14="http://schemas.microsoft.com/office/powerpoint/2010/main" val="1612192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Serious Handler Faults Cont’d</a:t>
            </a:r>
          </a:p>
        </p:txBody>
      </p:sp>
      <p:sp>
        <p:nvSpPr>
          <p:cNvPr id="3" name="Content Placeholder 2"/>
          <p:cNvSpPr>
            <a:spLocks noGrp="1"/>
          </p:cNvSpPr>
          <p:nvPr>
            <p:ph idx="1"/>
          </p:nvPr>
        </p:nvSpPr>
        <p:spPr/>
        <p:txBody>
          <a:bodyPr/>
          <a:lstStyle/>
          <a:p>
            <a:r>
              <a:rPr lang="en-CA" dirty="0"/>
              <a:t>Deliberately permitting a dog to see the location of a fall for another dog, or to see the planting or retrieve of a blind</a:t>
            </a:r>
          </a:p>
          <a:p>
            <a:r>
              <a:rPr lang="en-CA" dirty="0"/>
              <a:t>Willfully interfering with another handler or dog</a:t>
            </a:r>
          </a:p>
          <a:p>
            <a:r>
              <a:rPr lang="en-CA" dirty="0"/>
              <a:t>At Master and Senior, exposing leash in front of judges</a:t>
            </a:r>
          </a:p>
          <a:p>
            <a:r>
              <a:rPr lang="en-CA" dirty="0"/>
              <a:t>At Master and Senior, restraining a dog on line </a:t>
            </a:r>
          </a:p>
          <a:p>
            <a:r>
              <a:rPr lang="en-CA" dirty="0"/>
              <a:t>Threatening gestures or intimidation to the dog </a:t>
            </a:r>
          </a:p>
          <a:p>
            <a:r>
              <a:rPr lang="en-CA" dirty="0"/>
              <a:t>Blocking a dog’s view of the bird</a:t>
            </a:r>
          </a:p>
          <a:p>
            <a:r>
              <a:rPr lang="en-CA" dirty="0"/>
              <a:t>Throwing objects to encourage water entry or direct a dog to a fall</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31</a:t>
            </a:fld>
            <a:endParaRPr lang="en-CA"/>
          </a:p>
        </p:txBody>
      </p:sp>
    </p:spTree>
    <p:extLst>
      <p:ext uri="{BB962C8B-B14F-4D97-AF65-F5344CB8AC3E}">
        <p14:creationId xmlns:p14="http://schemas.microsoft.com/office/powerpoint/2010/main" val="378447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Gun Safety</a:t>
            </a:r>
          </a:p>
        </p:txBody>
      </p:sp>
      <p:sp>
        <p:nvSpPr>
          <p:cNvPr id="3" name="Content Placeholder 2"/>
          <p:cNvSpPr>
            <a:spLocks noGrp="1"/>
          </p:cNvSpPr>
          <p:nvPr>
            <p:ph idx="1"/>
          </p:nvPr>
        </p:nvSpPr>
        <p:spPr/>
        <p:txBody>
          <a:bodyPr/>
          <a:lstStyle/>
          <a:p>
            <a:r>
              <a:rPr lang="en-CA" dirty="0"/>
              <a:t>Judges may remove anyone who does not practice gun safety</a:t>
            </a:r>
          </a:p>
          <a:p>
            <a:r>
              <a:rPr lang="en-CA" dirty="0"/>
              <a:t>In accordance with the Canadian Firearms Program, all who handle firearms, including judges, handlers and officials must adhere to the following Vital Four ACTS of firearm safety:</a:t>
            </a:r>
          </a:p>
          <a:p>
            <a:pPr lvl="1"/>
            <a:r>
              <a:rPr lang="en-CA" b="1" dirty="0"/>
              <a:t>A</a:t>
            </a:r>
            <a:r>
              <a:rPr lang="en-CA" dirty="0"/>
              <a:t>ssume every firearm is loaded</a:t>
            </a:r>
          </a:p>
          <a:p>
            <a:pPr lvl="1"/>
            <a:r>
              <a:rPr lang="en-CA" b="1" dirty="0"/>
              <a:t>C</a:t>
            </a:r>
            <a:r>
              <a:rPr lang="en-CA" dirty="0"/>
              <a:t>ontrol the muzzle direction at all times</a:t>
            </a:r>
          </a:p>
          <a:p>
            <a:pPr lvl="1"/>
            <a:r>
              <a:rPr lang="en-CA" b="1" dirty="0"/>
              <a:t>T</a:t>
            </a:r>
            <a:r>
              <a:rPr lang="en-CA" dirty="0"/>
              <a:t>rigger finger must be kept off the trigger and out of the trigger guards</a:t>
            </a:r>
          </a:p>
          <a:p>
            <a:pPr lvl="1"/>
            <a:r>
              <a:rPr lang="en-CA" b="1" dirty="0"/>
              <a:t>S</a:t>
            </a:r>
            <a:r>
              <a:rPr lang="en-CA" dirty="0"/>
              <a:t>ee that the firearm is unloaded</a:t>
            </a:r>
          </a:p>
        </p:txBody>
      </p:sp>
      <p:sp>
        <p:nvSpPr>
          <p:cNvPr id="4" name="Slide Number Placeholder 3"/>
          <p:cNvSpPr>
            <a:spLocks noGrp="1"/>
          </p:cNvSpPr>
          <p:nvPr>
            <p:ph type="sldNum" sz="quarter" idx="12"/>
          </p:nvPr>
        </p:nvSpPr>
        <p:spPr/>
        <p:txBody>
          <a:bodyPr/>
          <a:lstStyle/>
          <a:p>
            <a:fld id="{14696958-A79D-4814-8D1C-6A5C08BA43B2}" type="slidenum">
              <a:rPr lang="en-CA" smtClean="0"/>
              <a:t>32</a:t>
            </a:fld>
            <a:endParaRPr lang="en-CA"/>
          </a:p>
        </p:txBody>
      </p:sp>
    </p:spTree>
    <p:extLst>
      <p:ext uri="{BB962C8B-B14F-4D97-AF65-F5344CB8AC3E}">
        <p14:creationId xmlns:p14="http://schemas.microsoft.com/office/powerpoint/2010/main" val="27217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Gun Safety Cont’d</a:t>
            </a:r>
          </a:p>
        </p:txBody>
      </p:sp>
      <p:sp>
        <p:nvSpPr>
          <p:cNvPr id="3" name="Content Placeholder 2"/>
          <p:cNvSpPr>
            <a:spLocks noGrp="1"/>
          </p:cNvSpPr>
          <p:nvPr>
            <p:ph idx="1"/>
          </p:nvPr>
        </p:nvSpPr>
        <p:spPr/>
        <p:txBody>
          <a:bodyPr/>
          <a:lstStyle/>
          <a:p>
            <a:r>
              <a:rPr lang="en-CA" dirty="0"/>
              <a:t>Anyone who handles firearms must also </a:t>
            </a:r>
            <a:r>
              <a:rPr lang="en-CA" b="1" dirty="0"/>
              <a:t>PROVE</a:t>
            </a:r>
            <a:r>
              <a:rPr lang="en-CA" dirty="0"/>
              <a:t> the firearm safe:</a:t>
            </a:r>
          </a:p>
          <a:p>
            <a:pPr lvl="1"/>
            <a:r>
              <a:rPr lang="en-CA" b="1" dirty="0"/>
              <a:t>P</a:t>
            </a:r>
            <a:r>
              <a:rPr lang="en-CA" dirty="0"/>
              <a:t>oint the firearm in the safest available direction</a:t>
            </a:r>
          </a:p>
          <a:p>
            <a:pPr lvl="1"/>
            <a:r>
              <a:rPr lang="en-CA" b="1" dirty="0"/>
              <a:t>R</a:t>
            </a:r>
            <a:r>
              <a:rPr lang="en-CA" dirty="0"/>
              <a:t>emove all ammunition</a:t>
            </a:r>
          </a:p>
          <a:p>
            <a:pPr lvl="1"/>
            <a:r>
              <a:rPr lang="en-CA" b="1" dirty="0"/>
              <a:t>O</a:t>
            </a:r>
            <a:r>
              <a:rPr lang="en-CA" dirty="0"/>
              <a:t>bserve the chamber</a:t>
            </a:r>
          </a:p>
          <a:p>
            <a:pPr lvl="1"/>
            <a:r>
              <a:rPr lang="en-CA" b="1" dirty="0"/>
              <a:t>V</a:t>
            </a:r>
            <a:r>
              <a:rPr lang="en-CA" dirty="0"/>
              <a:t>erify the feeding path</a:t>
            </a:r>
          </a:p>
          <a:p>
            <a:pPr lvl="1"/>
            <a:r>
              <a:rPr lang="en-CA" b="1" dirty="0"/>
              <a:t>E</a:t>
            </a:r>
            <a:r>
              <a:rPr lang="en-CA" dirty="0"/>
              <a:t>xamine before each time you pick up a firearm</a:t>
            </a:r>
          </a:p>
        </p:txBody>
      </p:sp>
      <p:sp>
        <p:nvSpPr>
          <p:cNvPr id="4" name="Slide Number Placeholder 3"/>
          <p:cNvSpPr>
            <a:spLocks noGrp="1"/>
          </p:cNvSpPr>
          <p:nvPr>
            <p:ph type="sldNum" sz="quarter" idx="12"/>
          </p:nvPr>
        </p:nvSpPr>
        <p:spPr/>
        <p:txBody>
          <a:bodyPr/>
          <a:lstStyle/>
          <a:p>
            <a:fld id="{14696958-A79D-4814-8D1C-6A5C08BA43B2}" type="slidenum">
              <a:rPr lang="en-CA" smtClean="0"/>
              <a:t>33</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584" y="4437112"/>
            <a:ext cx="3225552" cy="2149024"/>
          </a:xfrm>
          <a:prstGeom prst="rect">
            <a:avLst/>
          </a:prstGeom>
        </p:spPr>
      </p:pic>
    </p:spTree>
    <p:extLst>
      <p:ext uri="{BB962C8B-B14F-4D97-AF65-F5344CB8AC3E}">
        <p14:creationId xmlns:p14="http://schemas.microsoft.com/office/powerpoint/2010/main" val="200957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Perhaps Above All</a:t>
            </a:r>
          </a:p>
        </p:txBody>
      </p:sp>
      <p:sp>
        <p:nvSpPr>
          <p:cNvPr id="3" name="Content Placeholder 2"/>
          <p:cNvSpPr>
            <a:spLocks noGrp="1"/>
          </p:cNvSpPr>
          <p:nvPr>
            <p:ph idx="1"/>
          </p:nvPr>
        </p:nvSpPr>
        <p:spPr/>
        <p:txBody>
          <a:bodyPr>
            <a:normAutofit fontScale="92500" lnSpcReduction="10000"/>
          </a:bodyPr>
          <a:lstStyle/>
          <a:p>
            <a:r>
              <a:rPr lang="en-CA" dirty="0"/>
              <a:t>Hunt tests should be an enjoyable sport in which handlers and their dogs get to work as a team and have fun.  Remember that our goal is to evaluate dogs against a set standard, not to rank, or eliminate dogs, or to continuously raise the acceptable level of performance to find the “best dogs”.</a:t>
            </a:r>
          </a:p>
          <a:p>
            <a:endParaRPr lang="en-CA" dirty="0"/>
          </a:p>
          <a:p>
            <a:endParaRPr lang="en-CA" dirty="0"/>
          </a:p>
          <a:p>
            <a:endParaRPr lang="en-CA" dirty="0"/>
          </a:p>
          <a:p>
            <a:pPr marL="114300" indent="0" algn="ctr">
              <a:buNone/>
            </a:pPr>
            <a:endParaRPr lang="en-CA" dirty="0"/>
          </a:p>
          <a:p>
            <a:pPr marL="114300" indent="0" algn="ctr">
              <a:buNone/>
            </a:pPr>
            <a:endParaRPr lang="en-CA" dirty="0"/>
          </a:p>
          <a:p>
            <a:pPr marL="114300" indent="0" algn="ctr">
              <a:buNone/>
            </a:pPr>
            <a:endParaRPr lang="en-CA" dirty="0"/>
          </a:p>
          <a:p>
            <a:pPr marL="114300" indent="0" algn="ctr">
              <a:buNone/>
            </a:pPr>
            <a:endParaRPr lang="en-CA" dirty="0"/>
          </a:p>
          <a:p>
            <a:pPr marL="114300" indent="0" algn="ctr">
              <a:buNone/>
            </a:pPr>
            <a:r>
              <a:rPr lang="en-CA" sz="4000" dirty="0"/>
              <a:t>Thank you!</a:t>
            </a:r>
          </a:p>
        </p:txBody>
      </p:sp>
      <p:sp>
        <p:nvSpPr>
          <p:cNvPr id="4" name="Slide Number Placeholder 3"/>
          <p:cNvSpPr>
            <a:spLocks noGrp="1"/>
          </p:cNvSpPr>
          <p:nvPr>
            <p:ph type="sldNum" sz="quarter" idx="12"/>
          </p:nvPr>
        </p:nvSpPr>
        <p:spPr/>
        <p:txBody>
          <a:bodyPr/>
          <a:lstStyle/>
          <a:p>
            <a:fld id="{14696958-A79D-4814-8D1C-6A5C08BA43B2}" type="slidenum">
              <a:rPr lang="en-CA" smtClean="0"/>
              <a:t>34</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165154"/>
            <a:ext cx="3096344" cy="23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Hunt Test Definitions</a:t>
            </a:r>
          </a:p>
        </p:txBody>
      </p:sp>
      <p:sp>
        <p:nvSpPr>
          <p:cNvPr id="3" name="Content Placeholder 2"/>
          <p:cNvSpPr>
            <a:spLocks noGrp="1"/>
          </p:cNvSpPr>
          <p:nvPr>
            <p:ph idx="1"/>
          </p:nvPr>
        </p:nvSpPr>
        <p:spPr/>
        <p:txBody>
          <a:bodyPr>
            <a:normAutofit lnSpcReduction="10000"/>
          </a:bodyPr>
          <a:lstStyle/>
          <a:p>
            <a:r>
              <a:rPr lang="en-CA" b="1" dirty="0"/>
              <a:t>Break</a:t>
            </a:r>
          </a:p>
          <a:p>
            <a:pPr lvl="1"/>
            <a:r>
              <a:rPr lang="en-CA" dirty="0"/>
              <a:t>Dog leaves to retrieve without release by handler and is not brought under control</a:t>
            </a:r>
          </a:p>
          <a:p>
            <a:r>
              <a:rPr lang="en-CA" b="1" dirty="0"/>
              <a:t>Controlled Break</a:t>
            </a:r>
          </a:p>
          <a:p>
            <a:pPr lvl="1"/>
            <a:r>
              <a:rPr lang="en-CA" dirty="0"/>
              <a:t>Dog leaves to retrieve without release by handler but is quickly brought under control verbally or by whistle and returns</a:t>
            </a:r>
          </a:p>
          <a:p>
            <a:pPr lvl="1"/>
            <a:r>
              <a:rPr lang="en-CA" dirty="0"/>
              <a:t>In Master, a controlled break calls for a “0” score except in the Upland series where it is considered a minor fault when the dog is brought under immediate control</a:t>
            </a:r>
          </a:p>
          <a:p>
            <a:r>
              <a:rPr lang="en-CA" b="1" dirty="0"/>
              <a:t>Creeping</a:t>
            </a:r>
          </a:p>
          <a:p>
            <a:pPr lvl="1"/>
            <a:r>
              <a:rPr lang="en-CA" dirty="0"/>
              <a:t>Leaving the handler on a tentative yet excited basis, short of leaving completely</a:t>
            </a:r>
          </a:p>
          <a:p>
            <a:pPr lvl="1"/>
            <a:r>
              <a:rPr lang="en-CA" dirty="0"/>
              <a:t>General unsteadiness</a:t>
            </a:r>
          </a:p>
          <a:p>
            <a:pPr lvl="1"/>
            <a:r>
              <a:rPr lang="en-CA" dirty="0"/>
              <a:t>Can be a safety issue</a:t>
            </a:r>
          </a:p>
          <a:p>
            <a:pPr lvl="1"/>
            <a:endParaRPr lang="en-CA" dirty="0"/>
          </a:p>
          <a:p>
            <a:pPr lvl="1"/>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Hunt Test Definitions Cont’d</a:t>
            </a:r>
          </a:p>
        </p:txBody>
      </p:sp>
      <p:sp>
        <p:nvSpPr>
          <p:cNvPr id="3" name="Content Placeholder 2"/>
          <p:cNvSpPr>
            <a:spLocks noGrp="1"/>
          </p:cNvSpPr>
          <p:nvPr>
            <p:ph idx="1"/>
          </p:nvPr>
        </p:nvSpPr>
        <p:spPr/>
        <p:txBody>
          <a:bodyPr/>
          <a:lstStyle/>
          <a:p>
            <a:r>
              <a:rPr lang="en-CA" b="1" dirty="0"/>
              <a:t>Pop</a:t>
            </a:r>
          </a:p>
          <a:p>
            <a:pPr lvl="1"/>
            <a:r>
              <a:rPr lang="en-CA" dirty="0"/>
              <a:t>A pop, or popping, is voluntary stopping (without command) and looking back to the handler for direction after having been sent</a:t>
            </a:r>
          </a:p>
          <a:p>
            <a:r>
              <a:rPr lang="en-CA" b="1" dirty="0"/>
              <a:t>Diversion Bird</a:t>
            </a:r>
          </a:p>
          <a:p>
            <a:pPr lvl="1"/>
            <a:r>
              <a:rPr lang="en-CA" dirty="0"/>
              <a:t>A bird that is thrown and acts to divert the dog from their task at hand as it occurs</a:t>
            </a:r>
          </a:p>
          <a:p>
            <a:pPr lvl="1"/>
            <a:r>
              <a:rPr lang="en-CA" dirty="0"/>
              <a:t>Occurs while the dog is actively working in the field as opposed to being at the line</a:t>
            </a:r>
          </a:p>
          <a:p>
            <a:r>
              <a:rPr lang="en-CA" b="1" dirty="0"/>
              <a:t>Poison Bird</a:t>
            </a:r>
          </a:p>
          <a:p>
            <a:pPr lvl="1"/>
            <a:r>
              <a:rPr lang="en-CA" dirty="0"/>
              <a:t>A poison bird is a </a:t>
            </a:r>
            <a:r>
              <a:rPr lang="en-CA"/>
              <a:t>mark that </a:t>
            </a:r>
            <a:r>
              <a:rPr lang="en-CA" dirty="0"/>
              <a:t>is left in the field while the dog picks up a blind</a:t>
            </a:r>
          </a:p>
          <a:p>
            <a:pPr lvl="1"/>
            <a:r>
              <a:rPr lang="en-CA" dirty="0"/>
              <a:t>If presented as a mark, it will be judged as a mark</a:t>
            </a:r>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Hunt Test Definitions Cont’d</a:t>
            </a:r>
          </a:p>
        </p:txBody>
      </p:sp>
      <p:sp>
        <p:nvSpPr>
          <p:cNvPr id="3" name="Content Placeholder 2"/>
          <p:cNvSpPr>
            <a:spLocks noGrp="1"/>
          </p:cNvSpPr>
          <p:nvPr>
            <p:ph idx="1"/>
          </p:nvPr>
        </p:nvSpPr>
        <p:spPr/>
        <p:txBody>
          <a:bodyPr/>
          <a:lstStyle/>
          <a:p>
            <a:r>
              <a:rPr lang="en-CA" b="1" dirty="0"/>
              <a:t>Recast</a:t>
            </a:r>
          </a:p>
          <a:p>
            <a:pPr lvl="1"/>
            <a:r>
              <a:rPr lang="en-CA" dirty="0"/>
              <a:t>Distance should be agreed upon by judges but is usually limited to 15 feet or 4.5 meters</a:t>
            </a:r>
          </a:p>
          <a:p>
            <a:pPr lvl="1"/>
            <a:r>
              <a:rPr lang="en-CA" dirty="0"/>
              <a:t>Usually attributed to a dog’s confusion as to whether it was sent</a:t>
            </a:r>
          </a:p>
          <a:p>
            <a:pPr lvl="2"/>
            <a:r>
              <a:rPr lang="en-CA" dirty="0"/>
              <a:t>It is not considered a recast when a dog goes to the area of the fall, fails to find the bird and returns (or is recalled)</a:t>
            </a:r>
          </a:p>
          <a:p>
            <a:pPr lvl="2"/>
            <a:r>
              <a:rPr lang="en-CA" dirty="0"/>
              <a:t>This must be evaluated as a </a:t>
            </a:r>
            <a:r>
              <a:rPr lang="en-CA" b="1" dirty="0"/>
              <a:t>lack of perseverance</a:t>
            </a:r>
          </a:p>
          <a:p>
            <a:r>
              <a:rPr lang="en-CA" b="1" dirty="0"/>
              <a:t>Refusal</a:t>
            </a:r>
          </a:p>
          <a:p>
            <a:pPr lvl="1"/>
            <a:r>
              <a:rPr lang="en-CA" dirty="0"/>
              <a:t>Refusal is a disregard of a command</a:t>
            </a:r>
          </a:p>
          <a:p>
            <a:pPr lvl="2"/>
            <a:r>
              <a:rPr lang="en-CA" dirty="0"/>
              <a:t>Failure to stop and look at the handler when signalled or failure to continue in new direction for a considerable distance both constitute a refusal</a:t>
            </a:r>
          </a:p>
          <a:p>
            <a:pPr lvl="2"/>
            <a:r>
              <a:rPr lang="en-CA" dirty="0"/>
              <a:t>Not coming when called is as bad as not going when sent</a:t>
            </a:r>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Planning Hunt Test Situations</a:t>
            </a:r>
          </a:p>
        </p:txBody>
      </p:sp>
      <p:sp>
        <p:nvSpPr>
          <p:cNvPr id="3" name="Content Placeholder 2"/>
          <p:cNvSpPr>
            <a:spLocks noGrp="1"/>
          </p:cNvSpPr>
          <p:nvPr>
            <p:ph idx="1"/>
          </p:nvPr>
        </p:nvSpPr>
        <p:spPr/>
        <p:txBody>
          <a:bodyPr/>
          <a:lstStyle/>
          <a:p>
            <a:r>
              <a:rPr lang="en-CA" dirty="0"/>
              <a:t>Of primary importance in test set up is the simulation of realistic natural hunting conditions</a:t>
            </a:r>
          </a:p>
          <a:p>
            <a:r>
              <a:rPr lang="en-CA" dirty="0"/>
              <a:t>Tests should be fair and suitably challenging and not designed to eliminate or trick the dogs</a:t>
            </a:r>
          </a:p>
          <a:p>
            <a:pPr lvl="1"/>
            <a:r>
              <a:rPr lang="en-CA" dirty="0"/>
              <a:t>Guns may be retired but visible guns should never be moved in order to trick the dog</a:t>
            </a:r>
          </a:p>
          <a:p>
            <a:pPr lvl="1"/>
            <a:r>
              <a:rPr lang="en-CA" dirty="0"/>
              <a:t>All birds should be normal hunting distances</a:t>
            </a:r>
          </a:p>
          <a:p>
            <a:pPr lvl="1"/>
            <a:r>
              <a:rPr lang="en-CA" i="1" dirty="0"/>
              <a:t>What are other considerations in planning hunt test situations?</a:t>
            </a:r>
          </a:p>
          <a:p>
            <a:pPr marL="411480" lvl="1" indent="0">
              <a:buNone/>
            </a:pPr>
            <a:endParaRPr lang="en-CA" dirty="0"/>
          </a:p>
          <a:p>
            <a:pPr marL="411480" lvl="1" indent="0">
              <a:buNone/>
            </a:pPr>
            <a:endParaRPr lang="en-CA" dirty="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pic>
        <p:nvPicPr>
          <p:cNvPr id="1026" name="Picture 2" descr="C:\Users\Martin\Desktop\Lu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200" y="4701480"/>
            <a:ext cx="1967880" cy="196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Planning Hunt Test Situations Cont’d</a:t>
            </a:r>
          </a:p>
        </p:txBody>
      </p:sp>
      <p:sp>
        <p:nvSpPr>
          <p:cNvPr id="3" name="Content Placeholder 2"/>
          <p:cNvSpPr>
            <a:spLocks noGrp="1"/>
          </p:cNvSpPr>
          <p:nvPr>
            <p:ph idx="1"/>
          </p:nvPr>
        </p:nvSpPr>
        <p:spPr/>
        <p:txBody>
          <a:bodyPr/>
          <a:lstStyle/>
          <a:p>
            <a:r>
              <a:rPr lang="en-CA" dirty="0"/>
              <a:t>Set-ups should consider the following factors:</a:t>
            </a:r>
          </a:p>
          <a:p>
            <a:pPr lvl="1"/>
            <a:r>
              <a:rPr lang="en-CA" dirty="0"/>
              <a:t>Lighting and conditions through the course of the day </a:t>
            </a:r>
          </a:p>
          <a:p>
            <a:pPr lvl="1"/>
            <a:r>
              <a:rPr lang="en-CA" dirty="0"/>
              <a:t>Water configurations</a:t>
            </a:r>
          </a:p>
          <a:p>
            <a:pPr lvl="1"/>
            <a:r>
              <a:rPr lang="en-CA" dirty="0"/>
              <a:t>Terrain, wind, hillsides, cover and changes in cover </a:t>
            </a:r>
          </a:p>
          <a:p>
            <a:pPr lvl="1"/>
            <a:r>
              <a:rPr lang="en-CA" dirty="0"/>
              <a:t>Background against which birds are seen</a:t>
            </a:r>
          </a:p>
          <a:p>
            <a:pPr lvl="1"/>
            <a:r>
              <a:rPr lang="en-CA" dirty="0"/>
              <a:t>Height to which birds are thrown or to which they fly</a:t>
            </a:r>
          </a:p>
          <a:p>
            <a:pPr lvl="1"/>
            <a:r>
              <a:rPr lang="en-CA" dirty="0"/>
              <a:t>Safety factors for dogs and handlers</a:t>
            </a:r>
          </a:p>
          <a:p>
            <a:pPr lvl="1"/>
            <a:r>
              <a:rPr lang="en-CA" dirty="0"/>
              <a:t>Factors outside the immediate test such as parking, gallery placement and traffic flow must not interfere with the test</a:t>
            </a:r>
          </a:p>
          <a:p>
            <a:pPr lvl="1"/>
            <a:r>
              <a:rPr lang="en-CA" i="1" dirty="0"/>
              <a:t>What are other factors which should be considered?</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3059833" y="5398201"/>
            <a:ext cx="2160239" cy="1271159"/>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Planning Hunt Test Situations Cont’d</a:t>
            </a:r>
          </a:p>
        </p:txBody>
      </p:sp>
      <p:sp>
        <p:nvSpPr>
          <p:cNvPr id="3" name="Content Placeholder 2"/>
          <p:cNvSpPr>
            <a:spLocks noGrp="1"/>
          </p:cNvSpPr>
          <p:nvPr>
            <p:ph idx="1"/>
          </p:nvPr>
        </p:nvSpPr>
        <p:spPr/>
        <p:txBody>
          <a:bodyPr>
            <a:normAutofit/>
          </a:bodyPr>
          <a:lstStyle/>
          <a:p>
            <a:r>
              <a:rPr lang="en-CA" dirty="0"/>
              <a:t>On marked retrieves, a dog should be able to see a bird in the air and as it falls, since marking can be evaluated only when the dog has seen the falls</a:t>
            </a:r>
          </a:p>
          <a:p>
            <a:r>
              <a:rPr lang="en-CA" dirty="0"/>
              <a:t>Background against which the bird is thrown, light conditions and height of throw should be considered</a:t>
            </a:r>
          </a:p>
          <a:p>
            <a:r>
              <a:rPr lang="en-CA" dirty="0"/>
              <a:t>On blind retrieves, judges should take advantage of hazards wherever possible such as islands, decoys, points, ditches, hedges, rolling terrain</a:t>
            </a:r>
          </a:p>
          <a:p>
            <a:r>
              <a:rPr lang="en-CA" dirty="0"/>
              <a:t>The dog should not be out of sight for prolonged periods when on or near the direct line to the bird</a:t>
            </a:r>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6335</TotalTime>
  <Words>6074</Words>
  <Application>Microsoft Office PowerPoint</Application>
  <PresentationFormat>On-screen Show (4:3)</PresentationFormat>
  <Paragraphs>507</Paragraphs>
  <Slides>34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Wingdings</vt:lpstr>
      <vt:lpstr>Adjacency</vt:lpstr>
      <vt:lpstr>    CANADIAN  NATIONAL MASTER  </vt:lpstr>
      <vt:lpstr>Table of Contents</vt:lpstr>
      <vt:lpstr>Purpose of CKC Hunt Tests</vt:lpstr>
      <vt:lpstr>Key Hunt Test Definitions</vt:lpstr>
      <vt:lpstr>Key Hunt Test Definitions Cont’d</vt:lpstr>
      <vt:lpstr>Key Hunt Test Definitions Cont’d</vt:lpstr>
      <vt:lpstr>Planning Hunt Test Situations</vt:lpstr>
      <vt:lpstr>Planning Hunt Test Situations Cont’d</vt:lpstr>
      <vt:lpstr>Planning Hunt Test Situations Cont’d</vt:lpstr>
      <vt:lpstr>Judges’ Responsibilities</vt:lpstr>
      <vt:lpstr>Judges’ Responsibilities Cont’d</vt:lpstr>
      <vt:lpstr>Evaluation and Scoring</vt:lpstr>
      <vt:lpstr>Evaluation and Scoring Cont’d</vt:lpstr>
      <vt:lpstr>Evaluation and Scoring Cont’d</vt:lpstr>
      <vt:lpstr>CKC Performance Standards and Fault Classification</vt:lpstr>
      <vt:lpstr>Performance Standards: Marking</vt:lpstr>
      <vt:lpstr>Performance Standards: Marking Cont’d</vt:lpstr>
      <vt:lpstr>Classification of Faults: Marking</vt:lpstr>
      <vt:lpstr>Performance Standards: Style</vt:lpstr>
      <vt:lpstr>Classification of Faults: Style</vt:lpstr>
      <vt:lpstr>Performance Standards: Perseverance</vt:lpstr>
      <vt:lpstr>Classification of Faults: Perseverance</vt:lpstr>
      <vt:lpstr>Classification of Faults: Perseverance Cont’d</vt:lpstr>
      <vt:lpstr>Performance Standards: Trainability</vt:lpstr>
      <vt:lpstr>Classification of Faults: Trainability - Steadiness</vt:lpstr>
      <vt:lpstr>Classification of Faults: Trainability – Steadiness Cont’d</vt:lpstr>
      <vt:lpstr>Classification of Faults: Trainability - Control</vt:lpstr>
      <vt:lpstr>Classification of Faults: Trainability - Response</vt:lpstr>
      <vt:lpstr>Classification of Faults: Trainability - Delivery</vt:lpstr>
      <vt:lpstr>Serious Handler Faults</vt:lpstr>
      <vt:lpstr>Serious Handler Faults Cont’d</vt:lpstr>
      <vt:lpstr>Gun Safety</vt:lpstr>
      <vt:lpstr>Gun Safety Cont’d</vt:lpstr>
      <vt:lpstr>Perhaps Above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Shelly Blom</cp:lastModifiedBy>
  <cp:revision>443</cp:revision>
  <cp:lastPrinted>2016-12-21T15:11:18Z</cp:lastPrinted>
  <dcterms:created xsi:type="dcterms:W3CDTF">2015-07-06T10:29:39Z</dcterms:created>
  <dcterms:modified xsi:type="dcterms:W3CDTF">2026-05-26T16:50:08Z</dcterms:modified>
</cp:coreProperties>
</file>